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  <p:sldMasterId id="2147483650" r:id="rId5"/>
    <p:sldMasterId id="214748365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6858000" cx="9144000"/>
  <p:notesSz cx="6858000" cy="9144000"/>
  <p:embeddedFontLst>
    <p:embeddedFont>
      <p:font typeface="Helvetica Neue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5" roundtripDataSignature="AMtx7miOcQg0KiNDHQReiVnpHvaarbwz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558B2AD-5055-4CBB-83BF-072CA338FE51}">
  <a:tblStyle styleId="{9558B2AD-5055-4CBB-83BF-072CA338FE51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HelveticaNeue-bold.fntdata"/><Relationship Id="rId21" Type="http://schemas.openxmlformats.org/officeDocument/2006/relationships/font" Target="fonts/HelveticaNeue-regular.fntdata"/><Relationship Id="rId24" Type="http://schemas.openxmlformats.org/officeDocument/2006/relationships/font" Target="fonts/HelveticaNeue-boldItalic.fntdata"/><Relationship Id="rId23" Type="http://schemas.openxmlformats.org/officeDocument/2006/relationships/font" Target="fonts/HelveticaNeue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5" Type="http://customschemas.google.com/relationships/presentationmetadata" Target="meta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55" name="Google Shape;5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" name="Google Shape;56;p1:notes"/>
          <p:cNvSpPr txBox="1"/>
          <p:nvPr/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6ae7cd9913_0_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2" name="Google Shape;182;g6ae7cd9913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3" name="Google Shape;183;g6ae7cd9913_0_1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0ada7b0cf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10" name="Google Shape;210;g70ada7b0c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70ada7b0cf_0_0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09a360781_0_2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17" name="Google Shape;217;g709a360781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709a360781_0_24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p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09a360781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2" name="Google Shape;62;g709a36078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709a360781_0_0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09a360781_0_1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3" name="Google Shape;83;g709a360781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4" name="Google Shape;84;g709a360781_0_18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0ada7b0cf_0_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2" name="Google Shape;102;g70ada7b0cf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g70ada7b0cf_0_6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b12153183_0_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1" name="Google Shape;111;g6b12153183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g6b12153183_0_2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09a360781_0_1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4" name="Google Shape;134;g709a360781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709a360781_0_12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0a0469f1d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5" name="Google Shape;145;g70a0469f1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70a0469f1d_0_0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 txBox="1"/>
          <p:nvPr>
            <p:ph type="ctrTitle"/>
          </p:nvPr>
        </p:nvSpPr>
        <p:spPr>
          <a:xfrm>
            <a:off x="535827" y="320311"/>
            <a:ext cx="8072346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"/>
          <p:cNvSpPr txBox="1"/>
          <p:nvPr>
            <p:ph idx="1" type="subTitle"/>
          </p:nvPr>
        </p:nvSpPr>
        <p:spPr>
          <a:xfrm>
            <a:off x="535827" y="3222121"/>
            <a:ext cx="8072346" cy="9208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6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6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279197" y="165226"/>
            <a:ext cx="8660955" cy="7841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4FA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279196" y="1057206"/>
            <a:ext cx="8617669" cy="48914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type="title"/>
          </p:nvPr>
        </p:nvSpPr>
        <p:spPr>
          <a:xfrm>
            <a:off x="628650" y="365125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4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/>
          <p:nvPr/>
        </p:nvSpPr>
        <p:spPr>
          <a:xfrm>
            <a:off x="0" y="0"/>
            <a:ext cx="9144000" cy="5118100"/>
          </a:xfrm>
          <a:prstGeom prst="rect">
            <a:avLst/>
          </a:prstGeom>
          <a:solidFill>
            <a:srgbClr val="005B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5"/>
          <p:cNvSpPr txBox="1"/>
          <p:nvPr/>
        </p:nvSpPr>
        <p:spPr>
          <a:xfrm>
            <a:off x="431800" y="5970587"/>
            <a:ext cx="6883400" cy="369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www.icipe.org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5"/>
          <p:cNvPicPr preferRelativeResize="0"/>
          <p:nvPr/>
        </p:nvPicPr>
        <p:blipFill rotWithShape="1">
          <a:blip r:embed="rId1">
            <a:alphaModFix/>
          </a:blip>
          <a:srcRect b="5373" l="1831" r="1525" t="6542"/>
          <a:stretch/>
        </p:blipFill>
        <p:spPr>
          <a:xfrm>
            <a:off x="0" y="5168900"/>
            <a:ext cx="9144000" cy="15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715000" y="5656262"/>
            <a:ext cx="3022600" cy="90646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5"/>
          <p:cNvSpPr txBox="1"/>
          <p:nvPr>
            <p:ph type="title"/>
          </p:nvPr>
        </p:nvSpPr>
        <p:spPr>
          <a:xfrm>
            <a:off x="628650" y="365125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5"/>
          <p:cNvSpPr txBox="1"/>
          <p:nvPr>
            <p:ph idx="1" type="body"/>
          </p:nvPr>
        </p:nvSpPr>
        <p:spPr>
          <a:xfrm>
            <a:off x="628650" y="1825625"/>
            <a:ext cx="78867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5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5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5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7"/>
          <p:cNvPicPr preferRelativeResize="0"/>
          <p:nvPr/>
        </p:nvPicPr>
        <p:blipFill rotWithShape="1">
          <a:blip r:embed="rId1">
            <a:alphaModFix/>
          </a:blip>
          <a:srcRect b="5373" l="1831" r="1525" t="6542"/>
          <a:stretch/>
        </p:blipFill>
        <p:spPr>
          <a:xfrm>
            <a:off x="0" y="6637337"/>
            <a:ext cx="9144000" cy="2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 txBox="1"/>
          <p:nvPr/>
        </p:nvSpPr>
        <p:spPr>
          <a:xfrm>
            <a:off x="0" y="0"/>
            <a:ext cx="9144000" cy="111125"/>
          </a:xfrm>
          <a:prstGeom prst="rect">
            <a:avLst/>
          </a:prstGeom>
          <a:gradFill>
            <a:gsLst>
              <a:gs pos="0">
                <a:srgbClr val="0054D5"/>
              </a:gs>
              <a:gs pos="100000">
                <a:srgbClr val="00B0F0"/>
              </a:gs>
            </a:gsLst>
            <a:lin ang="7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7"/>
          <p:cNvSpPr/>
          <p:nvPr/>
        </p:nvSpPr>
        <p:spPr>
          <a:xfrm>
            <a:off x="6811962" y="6184900"/>
            <a:ext cx="2084387" cy="685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D9D9D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7"/>
          <p:cNvSpPr txBox="1"/>
          <p:nvPr/>
        </p:nvSpPr>
        <p:spPr>
          <a:xfrm>
            <a:off x="279400" y="6326187"/>
            <a:ext cx="5270500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www.icipe.org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0225" y="6245225"/>
            <a:ext cx="1947862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/>
          <p:nvPr>
            <p:ph type="title"/>
          </p:nvPr>
        </p:nvSpPr>
        <p:spPr>
          <a:xfrm>
            <a:off x="628650" y="365125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628650" y="1825625"/>
            <a:ext cx="78867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title"/>
          </p:nvPr>
        </p:nvSpPr>
        <p:spPr>
          <a:xfrm>
            <a:off x="628650" y="365125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" type="body"/>
          </p:nvPr>
        </p:nvSpPr>
        <p:spPr>
          <a:xfrm>
            <a:off x="628650" y="1825625"/>
            <a:ext cx="78867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1"/>
    <p:sldLayoutId id="214748365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mailto:icipe@icipe.org" TargetMode="External"/><Relationship Id="rId4" Type="http://schemas.openxmlformats.org/officeDocument/2006/relationships/hyperlink" Target="http://www.icipe.org" TargetMode="External"/><Relationship Id="rId11" Type="http://schemas.openxmlformats.org/officeDocument/2006/relationships/image" Target="../media/image11.jpg"/><Relationship Id="rId10" Type="http://schemas.openxmlformats.org/officeDocument/2006/relationships/image" Target="../media/image13.jpg"/><Relationship Id="rId9" Type="http://schemas.openxmlformats.org/officeDocument/2006/relationships/image" Target="../media/image14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10.jpg"/><Relationship Id="rId8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>
            <p:ph type="ctrTitle"/>
          </p:nvPr>
        </p:nvSpPr>
        <p:spPr>
          <a:xfrm>
            <a:off x="536575" y="320675"/>
            <a:ext cx="8070900" cy="195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en-US" sz="3000"/>
              <a:t>Phylogenetic and phylogeographic meta-analysis of African arthropod cytochrome c oxidase 1 barcode sequences submitted into the Barcode of Life Database</a:t>
            </a:r>
            <a:endParaRPr sz="3000"/>
          </a:p>
        </p:txBody>
      </p:sp>
      <p:sp>
        <p:nvSpPr>
          <p:cNvPr id="59" name="Google Shape;59;p1"/>
          <p:cNvSpPr txBox="1"/>
          <p:nvPr>
            <p:ph idx="1" type="subTitle"/>
          </p:nvPr>
        </p:nvSpPr>
        <p:spPr>
          <a:xfrm>
            <a:off x="536575" y="2604025"/>
            <a:ext cx="8070900" cy="17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rgbClr val="FFFFFF"/>
                </a:solidFill>
              </a:rPr>
              <a:t>Gilbert Kibet-Rono</a:t>
            </a:r>
            <a:r>
              <a:rPr baseline="30000" lang="en-US">
                <a:solidFill>
                  <a:srgbClr val="FFFFFF"/>
                </a:solidFill>
              </a:rPr>
              <a:t>*</a:t>
            </a:r>
            <a:endParaRPr baseline="30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 baseline="30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rgbClr val="FFFFFF"/>
                </a:solidFill>
              </a:rPr>
              <a:t>Caleb Kibet, Jean-Baka Domelevo Entfellner, Steven Nyanjom, Daniel Masiga, Scott Miller, Jandouwe Villinger</a:t>
            </a:r>
            <a:endParaRPr baseline="30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ae7cd9913_0_1"/>
          <p:cNvSpPr/>
          <p:nvPr/>
        </p:nvSpPr>
        <p:spPr>
          <a:xfrm>
            <a:off x="457450" y="2434600"/>
            <a:ext cx="2965500" cy="3490175"/>
          </a:xfrm>
          <a:prstGeom prst="flowChartProcess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6ae7cd9913_0_1"/>
          <p:cNvSpPr/>
          <p:nvPr/>
        </p:nvSpPr>
        <p:spPr>
          <a:xfrm>
            <a:off x="457450" y="1057200"/>
            <a:ext cx="2965500" cy="1336575"/>
          </a:xfrm>
          <a:prstGeom prst="flowChartProcess">
            <a:avLst/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6ae7cd9913_0_1"/>
          <p:cNvSpPr txBox="1"/>
          <p:nvPr>
            <p:ph type="title"/>
          </p:nvPr>
        </p:nvSpPr>
        <p:spPr>
          <a:xfrm>
            <a:off x="279197" y="165226"/>
            <a:ext cx="86610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Results: workflow</a:t>
            </a:r>
            <a:endParaRPr/>
          </a:p>
        </p:txBody>
      </p:sp>
      <p:sp>
        <p:nvSpPr>
          <p:cNvPr id="188" name="Google Shape;188;g6ae7cd9913_0_1"/>
          <p:cNvSpPr txBox="1"/>
          <p:nvPr>
            <p:ph idx="1" type="body"/>
          </p:nvPr>
        </p:nvSpPr>
        <p:spPr>
          <a:xfrm>
            <a:off x="3508575" y="1057200"/>
            <a:ext cx="5635500" cy="3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200" u="sng">
                <a:latin typeface="Calibri"/>
                <a:ea typeface="Calibri"/>
                <a:cs typeface="Calibri"/>
                <a:sym typeface="Calibri"/>
              </a:rPr>
              <a:t>Population Genetic Structure:</a:t>
            </a:r>
            <a:endParaRPr b="1" sz="22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Haplotype networks - POPART, DNASP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Phylogeographic differentiation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diveRsity R  (Jost’s D and F</a:t>
            </a:r>
            <a:r>
              <a:rPr baseline="-25000" lang="en-US" sz="2200">
                <a:latin typeface="Calibri"/>
                <a:ea typeface="Calibri"/>
                <a:cs typeface="Calibri"/>
                <a:sym typeface="Calibri"/>
              </a:rPr>
              <a:t>ST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)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PERMUT CPSSR (G</a:t>
            </a:r>
            <a:r>
              <a:rPr baseline="-25000" lang="en-US" sz="2200">
                <a:latin typeface="Calibri"/>
                <a:ea typeface="Calibri"/>
                <a:cs typeface="Calibri"/>
                <a:sym typeface="Calibri"/>
              </a:rPr>
              <a:t>ST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and N</a:t>
            </a:r>
            <a:r>
              <a:rPr baseline="-25000" lang="en-US" sz="2200">
                <a:latin typeface="Calibri"/>
                <a:ea typeface="Calibri"/>
                <a:cs typeface="Calibri"/>
                <a:sym typeface="Calibri"/>
              </a:rPr>
              <a:t>ST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)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Population spatial clusters (k) - GENELAND or SAMOVA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800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Mantel test - significance of correlation between genetic and geographical distances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6ae7cd9913_0_1"/>
          <p:cNvSpPr/>
          <p:nvPr/>
        </p:nvSpPr>
        <p:spPr>
          <a:xfrm>
            <a:off x="1561575" y="1088700"/>
            <a:ext cx="1119600" cy="614700"/>
          </a:xfrm>
          <a:prstGeom prst="downArrowCallout">
            <a:avLst>
              <a:gd fmla="val 50000" name="adj1"/>
              <a:gd fmla="val 25000" name="adj2"/>
              <a:gd fmla="val 25000" name="adj3"/>
              <a:gd fmla="val 64977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MSA output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6ae7cd9913_0_1"/>
          <p:cNvSpPr/>
          <p:nvPr/>
        </p:nvSpPr>
        <p:spPr>
          <a:xfrm>
            <a:off x="1102825" y="2745725"/>
            <a:ext cx="945300" cy="5511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diveRsity (R-pkg)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6ae7cd9913_0_1"/>
          <p:cNvSpPr/>
          <p:nvPr/>
        </p:nvSpPr>
        <p:spPr>
          <a:xfrm>
            <a:off x="2323575" y="1681150"/>
            <a:ext cx="1063800" cy="5511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/>
              <a:t>OP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6ae7cd9913_0_1"/>
          <p:cNvSpPr/>
          <p:nvPr/>
        </p:nvSpPr>
        <p:spPr>
          <a:xfrm>
            <a:off x="2048325" y="2434607"/>
            <a:ext cx="298500" cy="261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6ae7cd9913_0_1"/>
          <p:cNvSpPr/>
          <p:nvPr/>
        </p:nvSpPr>
        <p:spPr>
          <a:xfrm>
            <a:off x="690725" y="3633175"/>
            <a:ext cx="1234800" cy="5511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GENELAND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(R-pkg)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6ae7cd9913_0_1"/>
          <p:cNvSpPr/>
          <p:nvPr/>
        </p:nvSpPr>
        <p:spPr>
          <a:xfrm>
            <a:off x="2270625" y="3633125"/>
            <a:ext cx="1119600" cy="5511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SPADS 1.0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(SAMOVA)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6ae7cd9913_0_1"/>
          <p:cNvSpPr/>
          <p:nvPr/>
        </p:nvSpPr>
        <p:spPr>
          <a:xfrm>
            <a:off x="1365650" y="4558123"/>
            <a:ext cx="1455575" cy="32227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Mantel test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6ae7cd9913_0_1"/>
          <p:cNvSpPr/>
          <p:nvPr/>
        </p:nvSpPr>
        <p:spPr>
          <a:xfrm>
            <a:off x="536800" y="5254250"/>
            <a:ext cx="2824069" cy="63602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74300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ARLEQUIN </a:t>
            </a:r>
            <a:r>
              <a:rPr b="0" i="0" lang="en-US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6ae7cd9913_0_1"/>
          <p:cNvSpPr txBox="1"/>
          <p:nvPr/>
        </p:nvSpPr>
        <p:spPr>
          <a:xfrm>
            <a:off x="1750694" y="5254250"/>
            <a:ext cx="16530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AMOVA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Genetic diversity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Neutrality test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6ae7cd9913_0_1"/>
          <p:cNvSpPr/>
          <p:nvPr/>
        </p:nvSpPr>
        <p:spPr>
          <a:xfrm>
            <a:off x="536800" y="1681500"/>
            <a:ext cx="1312500" cy="5511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haploNet (pegas R-pkg)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6ae7cd9913_0_1"/>
          <p:cNvSpPr/>
          <p:nvPr/>
        </p:nvSpPr>
        <p:spPr>
          <a:xfrm>
            <a:off x="2359175" y="2745725"/>
            <a:ext cx="1028100" cy="5511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PERMUT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CPSSR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6ae7cd9913_0_1"/>
          <p:cNvSpPr/>
          <p:nvPr/>
        </p:nvSpPr>
        <p:spPr>
          <a:xfrm>
            <a:off x="1972125" y="3296819"/>
            <a:ext cx="298500" cy="261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g6ae7cd9913_0_1"/>
          <p:cNvSpPr/>
          <p:nvPr/>
        </p:nvSpPr>
        <p:spPr>
          <a:xfrm>
            <a:off x="1972125" y="4224386"/>
            <a:ext cx="298500" cy="261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6ae7cd9913_0_1"/>
          <p:cNvSpPr/>
          <p:nvPr/>
        </p:nvSpPr>
        <p:spPr>
          <a:xfrm>
            <a:off x="1972125" y="4971426"/>
            <a:ext cx="298500" cy="261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6ae7cd9913_0_1"/>
          <p:cNvSpPr/>
          <p:nvPr/>
        </p:nvSpPr>
        <p:spPr>
          <a:xfrm>
            <a:off x="3688038" y="5349843"/>
            <a:ext cx="1119600" cy="585973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BEAST 2.5 (BASTA)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6ae7cd9913_0_1"/>
          <p:cNvSpPr/>
          <p:nvPr/>
        </p:nvSpPr>
        <p:spPr>
          <a:xfrm>
            <a:off x="3462200" y="5463888"/>
            <a:ext cx="186600" cy="357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6ae7cd9913_0_1"/>
          <p:cNvSpPr txBox="1"/>
          <p:nvPr/>
        </p:nvSpPr>
        <p:spPr>
          <a:xfrm>
            <a:off x="457450" y="1047400"/>
            <a:ext cx="11196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Haplotype     Networks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6ae7cd9913_0_1"/>
          <p:cNvSpPr txBox="1"/>
          <p:nvPr/>
        </p:nvSpPr>
        <p:spPr>
          <a:xfrm>
            <a:off x="504300" y="2435300"/>
            <a:ext cx="14556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Statistical Tests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6ae7cd9913_0_1"/>
          <p:cNvSpPr txBox="1"/>
          <p:nvPr/>
        </p:nvSpPr>
        <p:spPr>
          <a:xfrm>
            <a:off x="5051100" y="4880398"/>
            <a:ext cx="4092900" cy="12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Phylogeography:</a:t>
            </a:r>
            <a:endParaRPr b="1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Bayesian Structured Coalescent Approximation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0ada7b0cf_0_0"/>
          <p:cNvSpPr txBox="1"/>
          <p:nvPr>
            <p:ph type="title"/>
          </p:nvPr>
        </p:nvSpPr>
        <p:spPr>
          <a:xfrm>
            <a:off x="279197" y="165226"/>
            <a:ext cx="86610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Preliminary conclusions</a:t>
            </a:r>
            <a:endParaRPr/>
          </a:p>
        </p:txBody>
      </p:sp>
      <p:sp>
        <p:nvSpPr>
          <p:cNvPr id="214" name="Google Shape;214;g70ada7b0cf_0_0"/>
          <p:cNvSpPr txBox="1"/>
          <p:nvPr>
            <p:ph idx="1" type="body"/>
          </p:nvPr>
        </p:nvSpPr>
        <p:spPr>
          <a:xfrm>
            <a:off x="279196" y="1057206"/>
            <a:ext cx="8617800" cy="48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Key challenges are: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Missing/Inaccurate metadata- 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taxonomic classification, 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GPS, and 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elevation data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●"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Resulting phylogenies are gene trees, limit their accuracy as species trees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09a360781_0_24"/>
          <p:cNvSpPr txBox="1"/>
          <p:nvPr>
            <p:ph type="title"/>
          </p:nvPr>
        </p:nvSpPr>
        <p:spPr>
          <a:xfrm>
            <a:off x="279197" y="165226"/>
            <a:ext cx="86610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Preliminary conclusions</a:t>
            </a:r>
            <a:endParaRPr/>
          </a:p>
        </p:txBody>
      </p:sp>
      <p:sp>
        <p:nvSpPr>
          <p:cNvPr id="221" name="Google Shape;221;g709a360781_0_24"/>
          <p:cNvSpPr txBox="1"/>
          <p:nvPr>
            <p:ph idx="1" type="body"/>
          </p:nvPr>
        </p:nvSpPr>
        <p:spPr>
          <a:xfrm>
            <a:off x="279196" y="1057206"/>
            <a:ext cx="8617800" cy="48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BOLD COI data can be used in a number of population biology studies within different elevation spectrum, localities or clades: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Phylogenetic diversity and gene flow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Population dynamics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Integrative taxonomy</a:t>
            </a:r>
            <a:endParaRPr sz="24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2200"/>
              <a:buFont typeface="Calibri"/>
              <a:buChar char="•"/>
            </a:pPr>
            <a:r>
              <a:rPr lang="en-US" sz="24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Biomonitoring: Invasive species and potential pests and vectors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"/>
          <p:cNvSpPr txBox="1"/>
          <p:nvPr/>
        </p:nvSpPr>
        <p:spPr>
          <a:xfrm flipH="1" rot="10800000">
            <a:off x="0" y="66"/>
            <a:ext cx="9144000" cy="2335800"/>
          </a:xfrm>
          <a:prstGeom prst="rect">
            <a:avLst/>
          </a:prstGeom>
          <a:solidFill>
            <a:srgbClr val="005B9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4"/>
          <p:cNvSpPr txBox="1"/>
          <p:nvPr/>
        </p:nvSpPr>
        <p:spPr>
          <a:xfrm>
            <a:off x="436550" y="4398950"/>
            <a:ext cx="83550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International Centre of Insect Physiology and Ecology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4"/>
          <p:cNvSpPr txBox="1"/>
          <p:nvPr/>
        </p:nvSpPr>
        <p:spPr>
          <a:xfrm>
            <a:off x="489796" y="4897428"/>
            <a:ext cx="38463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P.O. Box 30772-00100, Nairobi, Kenya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Tel: +254 (20) 8632000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E-mail: </a:t>
            </a:r>
            <a:r>
              <a:rPr b="0" i="0" lang="en-US" sz="1600" u="sng" cap="none" strike="noStrike">
                <a:solidFill>
                  <a:srgbClr val="004FAC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icipe@icipe.org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b="0" i="0" lang="en-US" sz="1600" u="sng" cap="none" strike="noStrike">
                <a:solidFill>
                  <a:srgbClr val="004FAC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www.icipe.org</a:t>
            </a:r>
            <a:r>
              <a:rPr b="0" i="0" lang="en-US" sz="1600" u="none" cap="none" strike="noStrike">
                <a:solidFill>
                  <a:srgbClr val="004FA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4"/>
          <p:cNvSpPr txBox="1"/>
          <p:nvPr/>
        </p:nvSpPr>
        <p:spPr>
          <a:xfrm>
            <a:off x="238125" y="884843"/>
            <a:ext cx="8667900" cy="10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0" name="Google Shape;230;p4"/>
          <p:cNvGrpSpPr/>
          <p:nvPr/>
        </p:nvGrpSpPr>
        <p:grpSpPr>
          <a:xfrm>
            <a:off x="5339900" y="4983128"/>
            <a:ext cx="3764781" cy="1049338"/>
            <a:chOff x="173559" y="5562917"/>
            <a:chExt cx="4938713" cy="1358718"/>
          </a:xfrm>
        </p:grpSpPr>
        <p:grpSp>
          <p:nvGrpSpPr>
            <p:cNvPr id="231" name="Google Shape;231;p4"/>
            <p:cNvGrpSpPr/>
            <p:nvPr/>
          </p:nvGrpSpPr>
          <p:grpSpPr>
            <a:xfrm>
              <a:off x="173559" y="5562917"/>
              <a:ext cx="4938712" cy="461943"/>
              <a:chOff x="438805" y="5647537"/>
              <a:chExt cx="4938712" cy="461943"/>
            </a:xfrm>
          </p:grpSpPr>
          <p:sp>
            <p:nvSpPr>
              <p:cNvPr id="232" name="Google Shape;232;p4"/>
              <p:cNvSpPr/>
              <p:nvPr/>
            </p:nvSpPr>
            <p:spPr>
              <a:xfrm>
                <a:off x="438805" y="5748258"/>
                <a:ext cx="273232" cy="271333"/>
              </a:xfrm>
              <a:custGeom>
                <a:rect b="b" l="l" r="r" t="t"/>
                <a:pathLst>
                  <a:path extrusionOk="0" h="21600" w="21600">
                    <a:moveTo>
                      <a:pt x="18898" y="0"/>
                    </a:moveTo>
                    <a:cubicBezTo>
                      <a:pt x="19650" y="0"/>
                      <a:pt x="20287" y="264"/>
                      <a:pt x="20813" y="796"/>
                    </a:cubicBezTo>
                    <a:cubicBezTo>
                      <a:pt x="21336" y="1322"/>
                      <a:pt x="21600" y="1962"/>
                      <a:pt x="21600" y="2711"/>
                    </a:cubicBezTo>
                    <a:lnTo>
                      <a:pt x="21600" y="18883"/>
                    </a:lnTo>
                    <a:cubicBezTo>
                      <a:pt x="21600" y="19268"/>
                      <a:pt x="21527" y="19623"/>
                      <a:pt x="21383" y="19952"/>
                    </a:cubicBezTo>
                    <a:cubicBezTo>
                      <a:pt x="21236" y="20281"/>
                      <a:pt x="21042" y="20563"/>
                      <a:pt x="20804" y="20804"/>
                    </a:cubicBezTo>
                    <a:cubicBezTo>
                      <a:pt x="20566" y="21042"/>
                      <a:pt x="20278" y="21233"/>
                      <a:pt x="19940" y="21377"/>
                    </a:cubicBezTo>
                    <a:cubicBezTo>
                      <a:pt x="19603" y="21524"/>
                      <a:pt x="19256" y="21594"/>
                      <a:pt x="18898" y="21594"/>
                    </a:cubicBezTo>
                    <a:lnTo>
                      <a:pt x="12066" y="21594"/>
                    </a:lnTo>
                    <a:lnTo>
                      <a:pt x="12066" y="12552"/>
                    </a:lnTo>
                    <a:lnTo>
                      <a:pt x="14486" y="12552"/>
                    </a:lnTo>
                    <a:cubicBezTo>
                      <a:pt x="14595" y="12552"/>
                      <a:pt x="14698" y="12517"/>
                      <a:pt x="14789" y="12441"/>
                    </a:cubicBezTo>
                    <a:cubicBezTo>
                      <a:pt x="14877" y="12367"/>
                      <a:pt x="14921" y="12267"/>
                      <a:pt x="14921" y="12144"/>
                    </a:cubicBezTo>
                    <a:lnTo>
                      <a:pt x="15088" y="9779"/>
                    </a:lnTo>
                    <a:cubicBezTo>
                      <a:pt x="15088" y="9650"/>
                      <a:pt x="15050" y="9538"/>
                      <a:pt x="14977" y="9444"/>
                    </a:cubicBezTo>
                    <a:cubicBezTo>
                      <a:pt x="14883" y="9350"/>
                      <a:pt x="14774" y="9303"/>
                      <a:pt x="14654" y="9303"/>
                    </a:cubicBezTo>
                    <a:lnTo>
                      <a:pt x="12066" y="9303"/>
                    </a:lnTo>
                    <a:lnTo>
                      <a:pt x="12066" y="8263"/>
                    </a:lnTo>
                    <a:cubicBezTo>
                      <a:pt x="12066" y="7879"/>
                      <a:pt x="12116" y="7623"/>
                      <a:pt x="12216" y="7497"/>
                    </a:cubicBezTo>
                    <a:cubicBezTo>
                      <a:pt x="12313" y="7370"/>
                      <a:pt x="12565" y="7309"/>
                      <a:pt x="12965" y="7309"/>
                    </a:cubicBezTo>
                    <a:cubicBezTo>
                      <a:pt x="13203" y="7309"/>
                      <a:pt x="13458" y="7326"/>
                      <a:pt x="13746" y="7367"/>
                    </a:cubicBezTo>
                    <a:cubicBezTo>
                      <a:pt x="14034" y="7406"/>
                      <a:pt x="14307" y="7456"/>
                      <a:pt x="14568" y="7520"/>
                    </a:cubicBezTo>
                    <a:cubicBezTo>
                      <a:pt x="14624" y="7520"/>
                      <a:pt x="14686" y="7514"/>
                      <a:pt x="14759" y="7499"/>
                    </a:cubicBezTo>
                    <a:cubicBezTo>
                      <a:pt x="14830" y="7485"/>
                      <a:pt x="14883" y="7458"/>
                      <a:pt x="14921" y="7423"/>
                    </a:cubicBezTo>
                    <a:cubicBezTo>
                      <a:pt x="15015" y="7367"/>
                      <a:pt x="15079" y="7264"/>
                      <a:pt x="15118" y="7115"/>
                    </a:cubicBezTo>
                    <a:lnTo>
                      <a:pt x="15438" y="4838"/>
                    </a:lnTo>
                    <a:cubicBezTo>
                      <a:pt x="15479" y="4565"/>
                      <a:pt x="15361" y="4403"/>
                      <a:pt x="15088" y="4347"/>
                    </a:cubicBezTo>
                    <a:cubicBezTo>
                      <a:pt x="14245" y="4112"/>
                      <a:pt x="13364" y="4001"/>
                      <a:pt x="12445" y="4010"/>
                    </a:cubicBezTo>
                    <a:cubicBezTo>
                      <a:pt x="9625" y="4010"/>
                      <a:pt x="8212" y="5384"/>
                      <a:pt x="8212" y="8128"/>
                    </a:cubicBezTo>
                    <a:lnTo>
                      <a:pt x="8212" y="9309"/>
                    </a:lnTo>
                    <a:lnTo>
                      <a:pt x="6764" y="9309"/>
                    </a:lnTo>
                    <a:cubicBezTo>
                      <a:pt x="6456" y="9309"/>
                      <a:pt x="6306" y="9459"/>
                      <a:pt x="6318" y="9758"/>
                    </a:cubicBezTo>
                    <a:lnTo>
                      <a:pt x="6318" y="12120"/>
                    </a:lnTo>
                    <a:cubicBezTo>
                      <a:pt x="6318" y="12235"/>
                      <a:pt x="6356" y="12335"/>
                      <a:pt x="6444" y="12426"/>
                    </a:cubicBezTo>
                    <a:cubicBezTo>
                      <a:pt x="6526" y="12514"/>
                      <a:pt x="6632" y="12558"/>
                      <a:pt x="6764" y="12558"/>
                    </a:cubicBezTo>
                    <a:lnTo>
                      <a:pt x="8212" y="12558"/>
                    </a:lnTo>
                    <a:lnTo>
                      <a:pt x="8212" y="21600"/>
                    </a:lnTo>
                    <a:lnTo>
                      <a:pt x="2685" y="21600"/>
                    </a:lnTo>
                    <a:cubicBezTo>
                      <a:pt x="2320" y="21600"/>
                      <a:pt x="1974" y="21530"/>
                      <a:pt x="1648" y="21383"/>
                    </a:cubicBezTo>
                    <a:cubicBezTo>
                      <a:pt x="1322" y="21239"/>
                      <a:pt x="1034" y="21048"/>
                      <a:pt x="796" y="20810"/>
                    </a:cubicBezTo>
                    <a:cubicBezTo>
                      <a:pt x="558" y="20569"/>
                      <a:pt x="364" y="20287"/>
                      <a:pt x="220" y="19958"/>
                    </a:cubicBezTo>
                    <a:cubicBezTo>
                      <a:pt x="76" y="19629"/>
                      <a:pt x="0" y="19274"/>
                      <a:pt x="0" y="18889"/>
                    </a:cubicBezTo>
                    <a:lnTo>
                      <a:pt x="0" y="2717"/>
                    </a:lnTo>
                    <a:cubicBezTo>
                      <a:pt x="0" y="2353"/>
                      <a:pt x="76" y="2000"/>
                      <a:pt x="220" y="1662"/>
                    </a:cubicBezTo>
                    <a:cubicBezTo>
                      <a:pt x="364" y="1328"/>
                      <a:pt x="558" y="1037"/>
                      <a:pt x="796" y="802"/>
                    </a:cubicBezTo>
                    <a:cubicBezTo>
                      <a:pt x="1034" y="558"/>
                      <a:pt x="1322" y="370"/>
                      <a:pt x="1648" y="223"/>
                    </a:cubicBezTo>
                    <a:cubicBezTo>
                      <a:pt x="1974" y="76"/>
                      <a:pt x="2320" y="6"/>
                      <a:pt x="2685" y="6"/>
                    </a:cubicBezTo>
                    <a:lnTo>
                      <a:pt x="18898" y="6"/>
                    </a:lnTo>
                    <a:lnTo>
                      <a:pt x="18898" y="0"/>
                    </a:lnTo>
                    <a:close/>
                  </a:path>
                </a:pathLst>
              </a:custGeom>
              <a:solidFill>
                <a:srgbClr val="000090"/>
              </a:solidFill>
              <a:ln>
                <a:noFill/>
              </a:ln>
            </p:spPr>
            <p:txBody>
              <a:bodyPr anchorCtr="0" anchor="ctr" bIns="28575" lIns="28575" spcFirstLastPara="1" rIns="28575" wrap="square" tIns="285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4"/>
              <p:cNvSpPr txBox="1"/>
              <p:nvPr/>
            </p:nvSpPr>
            <p:spPr>
              <a:xfrm>
                <a:off x="770592" y="5647537"/>
                <a:ext cx="4606925" cy="4619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3125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4FAC"/>
                  </a:buClr>
                  <a:buSzPts val="1600"/>
                  <a:buFont typeface="Helvetica Neue"/>
                  <a:buNone/>
                </a:pPr>
                <a:r>
                  <a:rPr b="0" i="0" lang="en-US" sz="1600" u="none" cap="none" strike="noStrike">
                    <a:solidFill>
                      <a:srgbClr val="004FAC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facebook.com/icipe.insects/icipe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Google Shape;234;p4"/>
            <p:cNvGrpSpPr/>
            <p:nvPr/>
          </p:nvGrpSpPr>
          <p:grpSpPr>
            <a:xfrm>
              <a:off x="173559" y="6018528"/>
              <a:ext cx="4938713" cy="461943"/>
              <a:chOff x="438805" y="6255549"/>
              <a:chExt cx="4938713" cy="461943"/>
            </a:xfrm>
          </p:grpSpPr>
          <p:sp>
            <p:nvSpPr>
              <p:cNvPr id="235" name="Google Shape;235;p4"/>
              <p:cNvSpPr/>
              <p:nvPr/>
            </p:nvSpPr>
            <p:spPr>
              <a:xfrm>
                <a:off x="438805" y="6365214"/>
                <a:ext cx="273232" cy="273389"/>
              </a:xfrm>
              <a:custGeom>
                <a:rect b="b" l="l" r="r" t="t"/>
                <a:pathLst>
                  <a:path extrusionOk="0" h="21600" w="21600">
                    <a:moveTo>
                      <a:pt x="18886" y="0"/>
                    </a:moveTo>
                    <a:cubicBezTo>
                      <a:pt x="19635" y="0"/>
                      <a:pt x="20275" y="267"/>
                      <a:pt x="20801" y="796"/>
                    </a:cubicBezTo>
                    <a:cubicBezTo>
                      <a:pt x="21333" y="1328"/>
                      <a:pt x="21600" y="1965"/>
                      <a:pt x="21600" y="2714"/>
                    </a:cubicBezTo>
                    <a:lnTo>
                      <a:pt x="21600" y="18886"/>
                    </a:lnTo>
                    <a:cubicBezTo>
                      <a:pt x="21600" y="19274"/>
                      <a:pt x="21524" y="19629"/>
                      <a:pt x="21383" y="19955"/>
                    </a:cubicBezTo>
                    <a:cubicBezTo>
                      <a:pt x="21236" y="20284"/>
                      <a:pt x="21042" y="20566"/>
                      <a:pt x="20801" y="20807"/>
                    </a:cubicBezTo>
                    <a:cubicBezTo>
                      <a:pt x="20563" y="21042"/>
                      <a:pt x="20275" y="21236"/>
                      <a:pt x="19938" y="21383"/>
                    </a:cubicBezTo>
                    <a:cubicBezTo>
                      <a:pt x="19603" y="21530"/>
                      <a:pt x="19250" y="21600"/>
                      <a:pt x="18886" y="21600"/>
                    </a:cubicBezTo>
                    <a:lnTo>
                      <a:pt x="2673" y="21600"/>
                    </a:lnTo>
                    <a:cubicBezTo>
                      <a:pt x="2306" y="21600"/>
                      <a:pt x="1962" y="21530"/>
                      <a:pt x="1639" y="21383"/>
                    </a:cubicBezTo>
                    <a:cubicBezTo>
                      <a:pt x="1316" y="21236"/>
                      <a:pt x="1034" y="21042"/>
                      <a:pt x="796" y="20807"/>
                    </a:cubicBezTo>
                    <a:cubicBezTo>
                      <a:pt x="558" y="20566"/>
                      <a:pt x="361" y="20284"/>
                      <a:pt x="220" y="19955"/>
                    </a:cubicBezTo>
                    <a:cubicBezTo>
                      <a:pt x="73" y="19629"/>
                      <a:pt x="0" y="19274"/>
                      <a:pt x="0" y="18886"/>
                    </a:cubicBezTo>
                    <a:lnTo>
                      <a:pt x="0" y="2714"/>
                    </a:lnTo>
                    <a:cubicBezTo>
                      <a:pt x="0" y="2350"/>
                      <a:pt x="73" y="1998"/>
                      <a:pt x="220" y="1663"/>
                    </a:cubicBezTo>
                    <a:cubicBezTo>
                      <a:pt x="361" y="1325"/>
                      <a:pt x="558" y="1034"/>
                      <a:pt x="796" y="796"/>
                    </a:cubicBezTo>
                    <a:cubicBezTo>
                      <a:pt x="1034" y="558"/>
                      <a:pt x="1319" y="367"/>
                      <a:pt x="1648" y="221"/>
                    </a:cubicBezTo>
                    <a:cubicBezTo>
                      <a:pt x="1974" y="74"/>
                      <a:pt x="2314" y="3"/>
                      <a:pt x="2673" y="3"/>
                    </a:cubicBezTo>
                    <a:lnTo>
                      <a:pt x="18886" y="3"/>
                    </a:lnTo>
                    <a:lnTo>
                      <a:pt x="18886" y="0"/>
                    </a:lnTo>
                    <a:close/>
                    <a:moveTo>
                      <a:pt x="16930" y="11927"/>
                    </a:moveTo>
                    <a:cubicBezTo>
                      <a:pt x="17699" y="11868"/>
                      <a:pt x="18302" y="11604"/>
                      <a:pt x="18742" y="11125"/>
                    </a:cubicBezTo>
                    <a:cubicBezTo>
                      <a:pt x="18874" y="10995"/>
                      <a:pt x="18892" y="10840"/>
                      <a:pt x="18801" y="10663"/>
                    </a:cubicBezTo>
                    <a:cubicBezTo>
                      <a:pt x="18725" y="10493"/>
                      <a:pt x="18584" y="10426"/>
                      <a:pt x="18378" y="10452"/>
                    </a:cubicBezTo>
                    <a:lnTo>
                      <a:pt x="18322" y="10452"/>
                    </a:lnTo>
                    <a:cubicBezTo>
                      <a:pt x="18537" y="10237"/>
                      <a:pt x="18680" y="10026"/>
                      <a:pt x="18742" y="9820"/>
                    </a:cubicBezTo>
                    <a:cubicBezTo>
                      <a:pt x="18819" y="9635"/>
                      <a:pt x="18783" y="9482"/>
                      <a:pt x="18631" y="9371"/>
                    </a:cubicBezTo>
                    <a:cubicBezTo>
                      <a:pt x="18501" y="9239"/>
                      <a:pt x="18346" y="9230"/>
                      <a:pt x="18169" y="9341"/>
                    </a:cubicBezTo>
                    <a:cubicBezTo>
                      <a:pt x="18093" y="9380"/>
                      <a:pt x="17955" y="9427"/>
                      <a:pt x="17749" y="9482"/>
                    </a:cubicBezTo>
                    <a:cubicBezTo>
                      <a:pt x="17550" y="9541"/>
                      <a:pt x="17338" y="9565"/>
                      <a:pt x="17115" y="9565"/>
                    </a:cubicBezTo>
                    <a:cubicBezTo>
                      <a:pt x="17074" y="9565"/>
                      <a:pt x="17039" y="9562"/>
                      <a:pt x="17006" y="9553"/>
                    </a:cubicBezTo>
                    <a:cubicBezTo>
                      <a:pt x="16977" y="9538"/>
                      <a:pt x="16939" y="9538"/>
                      <a:pt x="16901" y="9538"/>
                    </a:cubicBezTo>
                    <a:cubicBezTo>
                      <a:pt x="16901" y="9517"/>
                      <a:pt x="16895" y="9500"/>
                      <a:pt x="16886" y="9479"/>
                    </a:cubicBezTo>
                    <a:cubicBezTo>
                      <a:pt x="16877" y="9462"/>
                      <a:pt x="16871" y="9441"/>
                      <a:pt x="16871" y="9423"/>
                    </a:cubicBezTo>
                    <a:cubicBezTo>
                      <a:pt x="16724" y="8851"/>
                      <a:pt x="16457" y="8334"/>
                      <a:pt x="16072" y="7869"/>
                    </a:cubicBezTo>
                    <a:cubicBezTo>
                      <a:pt x="15688" y="7405"/>
                      <a:pt x="15250" y="7067"/>
                      <a:pt x="14751" y="6847"/>
                    </a:cubicBezTo>
                    <a:cubicBezTo>
                      <a:pt x="14789" y="6812"/>
                      <a:pt x="14815" y="6774"/>
                      <a:pt x="14836" y="6735"/>
                    </a:cubicBezTo>
                    <a:cubicBezTo>
                      <a:pt x="14853" y="6697"/>
                      <a:pt x="14883" y="6662"/>
                      <a:pt x="14918" y="6624"/>
                    </a:cubicBezTo>
                    <a:cubicBezTo>
                      <a:pt x="14974" y="6474"/>
                      <a:pt x="14974" y="6318"/>
                      <a:pt x="14918" y="6160"/>
                    </a:cubicBezTo>
                    <a:cubicBezTo>
                      <a:pt x="14900" y="6101"/>
                      <a:pt x="14842" y="6027"/>
                      <a:pt x="14745" y="5936"/>
                    </a:cubicBezTo>
                    <a:cubicBezTo>
                      <a:pt x="14648" y="5842"/>
                      <a:pt x="14483" y="5804"/>
                      <a:pt x="14257" y="5822"/>
                    </a:cubicBezTo>
                    <a:cubicBezTo>
                      <a:pt x="14240" y="5786"/>
                      <a:pt x="14210" y="5748"/>
                      <a:pt x="14175" y="5710"/>
                    </a:cubicBezTo>
                    <a:cubicBezTo>
                      <a:pt x="14060" y="5598"/>
                      <a:pt x="13943" y="5557"/>
                      <a:pt x="13819" y="5584"/>
                    </a:cubicBezTo>
                    <a:cubicBezTo>
                      <a:pt x="13587" y="5622"/>
                      <a:pt x="13358" y="5684"/>
                      <a:pt x="13132" y="5766"/>
                    </a:cubicBezTo>
                    <a:lnTo>
                      <a:pt x="13103" y="5736"/>
                    </a:lnTo>
                    <a:cubicBezTo>
                      <a:pt x="12974" y="5663"/>
                      <a:pt x="12830" y="5672"/>
                      <a:pt x="12668" y="5766"/>
                    </a:cubicBezTo>
                    <a:cubicBezTo>
                      <a:pt x="12116" y="6112"/>
                      <a:pt x="11658" y="6579"/>
                      <a:pt x="11291" y="7173"/>
                    </a:cubicBezTo>
                    <a:cubicBezTo>
                      <a:pt x="10923" y="7766"/>
                      <a:pt x="10609" y="8398"/>
                      <a:pt x="10336" y="9071"/>
                    </a:cubicBezTo>
                    <a:cubicBezTo>
                      <a:pt x="10007" y="8780"/>
                      <a:pt x="9743" y="8589"/>
                      <a:pt x="9534" y="8495"/>
                    </a:cubicBezTo>
                    <a:cubicBezTo>
                      <a:pt x="8961" y="8169"/>
                      <a:pt x="8356" y="7869"/>
                      <a:pt x="7719" y="7602"/>
                    </a:cubicBezTo>
                    <a:cubicBezTo>
                      <a:pt x="7082" y="7332"/>
                      <a:pt x="6359" y="7047"/>
                      <a:pt x="5554" y="6735"/>
                    </a:cubicBezTo>
                    <a:cubicBezTo>
                      <a:pt x="5422" y="6697"/>
                      <a:pt x="5311" y="6718"/>
                      <a:pt x="5217" y="6794"/>
                    </a:cubicBezTo>
                    <a:cubicBezTo>
                      <a:pt x="5123" y="6850"/>
                      <a:pt x="5052" y="6950"/>
                      <a:pt x="5005" y="7091"/>
                    </a:cubicBezTo>
                    <a:cubicBezTo>
                      <a:pt x="4987" y="7343"/>
                      <a:pt x="5026" y="7620"/>
                      <a:pt x="5123" y="7910"/>
                    </a:cubicBezTo>
                    <a:cubicBezTo>
                      <a:pt x="5225" y="8210"/>
                      <a:pt x="5405" y="8501"/>
                      <a:pt x="5669" y="8792"/>
                    </a:cubicBezTo>
                    <a:cubicBezTo>
                      <a:pt x="5434" y="8847"/>
                      <a:pt x="5340" y="8997"/>
                      <a:pt x="5387" y="9241"/>
                    </a:cubicBezTo>
                    <a:cubicBezTo>
                      <a:pt x="5496" y="9879"/>
                      <a:pt x="5819" y="10351"/>
                      <a:pt x="6342" y="10660"/>
                    </a:cubicBezTo>
                    <a:lnTo>
                      <a:pt x="6159" y="10830"/>
                    </a:lnTo>
                    <a:cubicBezTo>
                      <a:pt x="6027" y="10962"/>
                      <a:pt x="6007" y="11118"/>
                      <a:pt x="6104" y="11294"/>
                    </a:cubicBezTo>
                    <a:cubicBezTo>
                      <a:pt x="6139" y="11406"/>
                      <a:pt x="6265" y="11582"/>
                      <a:pt x="6474" y="11820"/>
                    </a:cubicBezTo>
                    <a:cubicBezTo>
                      <a:pt x="6685" y="12058"/>
                      <a:pt x="6994" y="12243"/>
                      <a:pt x="7396" y="12364"/>
                    </a:cubicBezTo>
                    <a:cubicBezTo>
                      <a:pt x="7337" y="12475"/>
                      <a:pt x="7314" y="12581"/>
                      <a:pt x="7314" y="12672"/>
                    </a:cubicBezTo>
                    <a:cubicBezTo>
                      <a:pt x="7314" y="12766"/>
                      <a:pt x="7323" y="12834"/>
                      <a:pt x="7337" y="12866"/>
                    </a:cubicBezTo>
                    <a:cubicBezTo>
                      <a:pt x="7396" y="13174"/>
                      <a:pt x="7578" y="13412"/>
                      <a:pt x="7889" y="13571"/>
                    </a:cubicBezTo>
                    <a:cubicBezTo>
                      <a:pt x="7543" y="13806"/>
                      <a:pt x="7173" y="13964"/>
                      <a:pt x="6776" y="14047"/>
                    </a:cubicBezTo>
                    <a:cubicBezTo>
                      <a:pt x="6386" y="14132"/>
                      <a:pt x="5983" y="14158"/>
                      <a:pt x="5584" y="14123"/>
                    </a:cubicBezTo>
                    <a:cubicBezTo>
                      <a:pt x="5181" y="14091"/>
                      <a:pt x="4791" y="13994"/>
                      <a:pt x="4415" y="13835"/>
                    </a:cubicBezTo>
                    <a:cubicBezTo>
                      <a:pt x="4039" y="13674"/>
                      <a:pt x="3713" y="13459"/>
                      <a:pt x="3431" y="13186"/>
                    </a:cubicBezTo>
                    <a:cubicBezTo>
                      <a:pt x="3357" y="13112"/>
                      <a:pt x="3266" y="13074"/>
                      <a:pt x="3158" y="13074"/>
                    </a:cubicBezTo>
                    <a:cubicBezTo>
                      <a:pt x="3046" y="13074"/>
                      <a:pt x="2958" y="13112"/>
                      <a:pt x="2882" y="13186"/>
                    </a:cubicBezTo>
                    <a:cubicBezTo>
                      <a:pt x="2670" y="13356"/>
                      <a:pt x="2650" y="13538"/>
                      <a:pt x="2826" y="13735"/>
                    </a:cubicBezTo>
                    <a:cubicBezTo>
                      <a:pt x="3575" y="14775"/>
                      <a:pt x="4509" y="15571"/>
                      <a:pt x="5616" y="16115"/>
                    </a:cubicBezTo>
                    <a:cubicBezTo>
                      <a:pt x="6729" y="16658"/>
                      <a:pt x="7945" y="16928"/>
                      <a:pt x="9267" y="16928"/>
                    </a:cubicBezTo>
                    <a:cubicBezTo>
                      <a:pt x="10166" y="16928"/>
                      <a:pt x="11032" y="16805"/>
                      <a:pt x="11858" y="16555"/>
                    </a:cubicBezTo>
                    <a:cubicBezTo>
                      <a:pt x="12692" y="16309"/>
                      <a:pt x="13441" y="15965"/>
                      <a:pt x="14110" y="15521"/>
                    </a:cubicBezTo>
                    <a:cubicBezTo>
                      <a:pt x="14780" y="15084"/>
                      <a:pt x="15365" y="14555"/>
                      <a:pt x="15855" y="13944"/>
                    </a:cubicBezTo>
                    <a:cubicBezTo>
                      <a:pt x="16345" y="13331"/>
                      <a:pt x="16707" y="12658"/>
                      <a:pt x="16930" y="11927"/>
                    </a:cubicBezTo>
                  </a:path>
                </a:pathLst>
              </a:custGeom>
              <a:solidFill>
                <a:srgbClr val="000090"/>
              </a:solidFill>
              <a:ln>
                <a:noFill/>
              </a:ln>
            </p:spPr>
            <p:txBody>
              <a:bodyPr anchorCtr="0" anchor="ctr" bIns="28575" lIns="28575" spcFirstLastPara="1" rIns="28575" wrap="square" tIns="285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4"/>
              <p:cNvSpPr txBox="1"/>
              <p:nvPr/>
            </p:nvSpPr>
            <p:spPr>
              <a:xfrm>
                <a:off x="770592" y="6255549"/>
                <a:ext cx="4606926" cy="4619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3125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4FAC"/>
                  </a:buClr>
                  <a:buSzPts val="1600"/>
                  <a:buFont typeface="Helvetica Neue"/>
                  <a:buNone/>
                </a:pPr>
                <a:r>
                  <a:rPr b="0" i="0" lang="en-US" sz="1600" u="none" cap="none" strike="noStrike">
                    <a:solidFill>
                      <a:srgbClr val="004FAC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twitter.com/icipe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7" name="Google Shape;237;p4"/>
            <p:cNvGrpSpPr/>
            <p:nvPr/>
          </p:nvGrpSpPr>
          <p:grpSpPr>
            <a:xfrm>
              <a:off x="173559" y="6459692"/>
              <a:ext cx="4938713" cy="461943"/>
              <a:chOff x="438805" y="6809587"/>
              <a:chExt cx="4938713" cy="461943"/>
            </a:xfrm>
          </p:grpSpPr>
          <p:sp>
            <p:nvSpPr>
              <p:cNvPr id="238" name="Google Shape;238;p4"/>
              <p:cNvSpPr/>
              <p:nvPr/>
            </p:nvSpPr>
            <p:spPr>
              <a:xfrm>
                <a:off x="438805" y="6930308"/>
                <a:ext cx="273232" cy="271333"/>
              </a:xfrm>
              <a:custGeom>
                <a:rect b="b" l="l" r="r" t="t"/>
                <a:pathLst>
                  <a:path extrusionOk="0" h="21600" w="21600">
                    <a:moveTo>
                      <a:pt x="18885" y="0"/>
                    </a:moveTo>
                    <a:cubicBezTo>
                      <a:pt x="19634" y="0"/>
                      <a:pt x="20275" y="267"/>
                      <a:pt x="20804" y="796"/>
                    </a:cubicBezTo>
                    <a:cubicBezTo>
                      <a:pt x="21333" y="1328"/>
                      <a:pt x="21600" y="1965"/>
                      <a:pt x="21600" y="2714"/>
                    </a:cubicBezTo>
                    <a:lnTo>
                      <a:pt x="21600" y="18886"/>
                    </a:lnTo>
                    <a:cubicBezTo>
                      <a:pt x="21600" y="19274"/>
                      <a:pt x="21527" y="19629"/>
                      <a:pt x="21383" y="19955"/>
                    </a:cubicBezTo>
                    <a:cubicBezTo>
                      <a:pt x="21236" y="20284"/>
                      <a:pt x="21045" y="20566"/>
                      <a:pt x="20807" y="20807"/>
                    </a:cubicBezTo>
                    <a:cubicBezTo>
                      <a:pt x="20566" y="21045"/>
                      <a:pt x="20278" y="21236"/>
                      <a:pt x="19940" y="21383"/>
                    </a:cubicBezTo>
                    <a:cubicBezTo>
                      <a:pt x="19608" y="21530"/>
                      <a:pt x="19252" y="21600"/>
                      <a:pt x="18888" y="21600"/>
                    </a:cubicBezTo>
                    <a:lnTo>
                      <a:pt x="2718" y="21600"/>
                    </a:lnTo>
                    <a:cubicBezTo>
                      <a:pt x="1966" y="21600"/>
                      <a:pt x="1325" y="21333"/>
                      <a:pt x="796" y="20804"/>
                    </a:cubicBezTo>
                    <a:cubicBezTo>
                      <a:pt x="264" y="20272"/>
                      <a:pt x="0" y="19635"/>
                      <a:pt x="0" y="18883"/>
                    </a:cubicBezTo>
                    <a:lnTo>
                      <a:pt x="0" y="2711"/>
                    </a:lnTo>
                    <a:cubicBezTo>
                      <a:pt x="0" y="2347"/>
                      <a:pt x="71" y="1994"/>
                      <a:pt x="217" y="1660"/>
                    </a:cubicBezTo>
                    <a:cubicBezTo>
                      <a:pt x="364" y="1322"/>
                      <a:pt x="555" y="1031"/>
                      <a:pt x="793" y="793"/>
                    </a:cubicBezTo>
                    <a:cubicBezTo>
                      <a:pt x="1031" y="555"/>
                      <a:pt x="1316" y="364"/>
                      <a:pt x="1645" y="217"/>
                    </a:cubicBezTo>
                    <a:cubicBezTo>
                      <a:pt x="1971" y="71"/>
                      <a:pt x="2327" y="0"/>
                      <a:pt x="2715" y="0"/>
                    </a:cubicBezTo>
                    <a:lnTo>
                      <a:pt x="18885" y="0"/>
                    </a:lnTo>
                    <a:close/>
                    <a:moveTo>
                      <a:pt x="4807" y="6765"/>
                    </a:moveTo>
                    <a:cubicBezTo>
                      <a:pt x="5341" y="6765"/>
                      <a:pt x="5794" y="6580"/>
                      <a:pt x="6170" y="6204"/>
                    </a:cubicBezTo>
                    <a:cubicBezTo>
                      <a:pt x="6546" y="5825"/>
                      <a:pt x="6731" y="5376"/>
                      <a:pt x="6731" y="4838"/>
                    </a:cubicBezTo>
                    <a:cubicBezTo>
                      <a:pt x="6731" y="4324"/>
                      <a:pt x="6546" y="3877"/>
                      <a:pt x="6170" y="3501"/>
                    </a:cubicBezTo>
                    <a:cubicBezTo>
                      <a:pt x="5794" y="3128"/>
                      <a:pt x="5341" y="2943"/>
                      <a:pt x="4807" y="2943"/>
                    </a:cubicBezTo>
                    <a:cubicBezTo>
                      <a:pt x="4290" y="2943"/>
                      <a:pt x="3846" y="3128"/>
                      <a:pt x="3470" y="3501"/>
                    </a:cubicBezTo>
                    <a:cubicBezTo>
                      <a:pt x="3094" y="3877"/>
                      <a:pt x="2909" y="4324"/>
                      <a:pt x="2909" y="4838"/>
                    </a:cubicBezTo>
                    <a:cubicBezTo>
                      <a:pt x="2909" y="5376"/>
                      <a:pt x="3094" y="5825"/>
                      <a:pt x="3470" y="6204"/>
                    </a:cubicBezTo>
                    <a:cubicBezTo>
                      <a:pt x="3849" y="6577"/>
                      <a:pt x="4290" y="6765"/>
                      <a:pt x="4807" y="6765"/>
                    </a:cubicBezTo>
                    <a:moveTo>
                      <a:pt x="6619" y="8296"/>
                    </a:moveTo>
                    <a:cubicBezTo>
                      <a:pt x="6619" y="8022"/>
                      <a:pt x="6484" y="7887"/>
                      <a:pt x="6211" y="7887"/>
                    </a:cubicBezTo>
                    <a:lnTo>
                      <a:pt x="3396" y="7887"/>
                    </a:lnTo>
                    <a:cubicBezTo>
                      <a:pt x="3305" y="7887"/>
                      <a:pt x="3214" y="7928"/>
                      <a:pt x="3123" y="8008"/>
                    </a:cubicBezTo>
                    <a:cubicBezTo>
                      <a:pt x="3032" y="8087"/>
                      <a:pt x="2988" y="8184"/>
                      <a:pt x="2988" y="8296"/>
                    </a:cubicBezTo>
                    <a:lnTo>
                      <a:pt x="2988" y="18225"/>
                    </a:lnTo>
                    <a:cubicBezTo>
                      <a:pt x="2988" y="18319"/>
                      <a:pt x="3032" y="18410"/>
                      <a:pt x="3114" y="18501"/>
                    </a:cubicBezTo>
                    <a:cubicBezTo>
                      <a:pt x="3197" y="18592"/>
                      <a:pt x="3294" y="18633"/>
                      <a:pt x="3396" y="18633"/>
                    </a:cubicBezTo>
                    <a:lnTo>
                      <a:pt x="6211" y="18633"/>
                    </a:lnTo>
                    <a:cubicBezTo>
                      <a:pt x="6323" y="18633"/>
                      <a:pt x="6419" y="18592"/>
                      <a:pt x="6499" y="18507"/>
                    </a:cubicBezTo>
                    <a:cubicBezTo>
                      <a:pt x="6578" y="18424"/>
                      <a:pt x="6619" y="18328"/>
                      <a:pt x="6619" y="18225"/>
                    </a:cubicBezTo>
                    <a:lnTo>
                      <a:pt x="6619" y="8296"/>
                    </a:lnTo>
                    <a:close/>
                    <a:moveTo>
                      <a:pt x="18688" y="11518"/>
                    </a:moveTo>
                    <a:cubicBezTo>
                      <a:pt x="18688" y="10196"/>
                      <a:pt x="18310" y="9218"/>
                      <a:pt x="17549" y="8587"/>
                    </a:cubicBezTo>
                    <a:cubicBezTo>
                      <a:pt x="16788" y="7952"/>
                      <a:pt x="15774" y="7638"/>
                      <a:pt x="14511" y="7638"/>
                    </a:cubicBezTo>
                    <a:cubicBezTo>
                      <a:pt x="13994" y="7638"/>
                      <a:pt x="13491" y="7708"/>
                      <a:pt x="12995" y="7846"/>
                    </a:cubicBezTo>
                    <a:cubicBezTo>
                      <a:pt x="12507" y="7990"/>
                      <a:pt x="12069" y="8252"/>
                      <a:pt x="11684" y="8637"/>
                    </a:cubicBezTo>
                    <a:cubicBezTo>
                      <a:pt x="11684" y="8487"/>
                      <a:pt x="11670" y="8325"/>
                      <a:pt x="11640" y="8152"/>
                    </a:cubicBezTo>
                    <a:cubicBezTo>
                      <a:pt x="11611" y="7979"/>
                      <a:pt x="11493" y="7890"/>
                      <a:pt x="11291" y="7890"/>
                    </a:cubicBezTo>
                    <a:lnTo>
                      <a:pt x="8547" y="7890"/>
                    </a:lnTo>
                    <a:cubicBezTo>
                      <a:pt x="8453" y="7890"/>
                      <a:pt x="8364" y="7932"/>
                      <a:pt x="8276" y="8011"/>
                    </a:cubicBezTo>
                    <a:cubicBezTo>
                      <a:pt x="8194" y="8090"/>
                      <a:pt x="8150" y="8187"/>
                      <a:pt x="8150" y="8299"/>
                    </a:cubicBezTo>
                    <a:lnTo>
                      <a:pt x="8150" y="18228"/>
                    </a:lnTo>
                    <a:cubicBezTo>
                      <a:pt x="8150" y="18322"/>
                      <a:pt x="8194" y="18413"/>
                      <a:pt x="8276" y="18504"/>
                    </a:cubicBezTo>
                    <a:cubicBezTo>
                      <a:pt x="8362" y="18592"/>
                      <a:pt x="8453" y="18636"/>
                      <a:pt x="8547" y="18636"/>
                    </a:cubicBezTo>
                    <a:lnTo>
                      <a:pt x="11373" y="18636"/>
                    </a:lnTo>
                    <a:cubicBezTo>
                      <a:pt x="11485" y="18636"/>
                      <a:pt x="11582" y="18595"/>
                      <a:pt x="11661" y="18510"/>
                    </a:cubicBezTo>
                    <a:cubicBezTo>
                      <a:pt x="11740" y="18428"/>
                      <a:pt x="11781" y="18331"/>
                      <a:pt x="11781" y="18228"/>
                    </a:cubicBezTo>
                    <a:lnTo>
                      <a:pt x="11781" y="12843"/>
                    </a:lnTo>
                    <a:cubicBezTo>
                      <a:pt x="11781" y="12203"/>
                      <a:pt x="11905" y="11674"/>
                      <a:pt x="12154" y="11245"/>
                    </a:cubicBezTo>
                    <a:cubicBezTo>
                      <a:pt x="12404" y="10819"/>
                      <a:pt x="12883" y="10602"/>
                      <a:pt x="13597" y="10602"/>
                    </a:cubicBezTo>
                    <a:cubicBezTo>
                      <a:pt x="14149" y="10602"/>
                      <a:pt x="14519" y="10740"/>
                      <a:pt x="14713" y="11007"/>
                    </a:cubicBezTo>
                    <a:cubicBezTo>
                      <a:pt x="14907" y="11275"/>
                      <a:pt x="15004" y="11656"/>
                      <a:pt x="15004" y="12153"/>
                    </a:cubicBezTo>
                    <a:lnTo>
                      <a:pt x="15004" y="18228"/>
                    </a:lnTo>
                    <a:cubicBezTo>
                      <a:pt x="15004" y="18322"/>
                      <a:pt x="15042" y="18413"/>
                      <a:pt x="15116" y="18504"/>
                    </a:cubicBezTo>
                    <a:cubicBezTo>
                      <a:pt x="15189" y="18595"/>
                      <a:pt x="15289" y="18636"/>
                      <a:pt x="15413" y="18636"/>
                    </a:cubicBezTo>
                    <a:lnTo>
                      <a:pt x="18283" y="18636"/>
                    </a:lnTo>
                    <a:cubicBezTo>
                      <a:pt x="18377" y="18636"/>
                      <a:pt x="18465" y="18595"/>
                      <a:pt x="18559" y="18510"/>
                    </a:cubicBezTo>
                    <a:cubicBezTo>
                      <a:pt x="18647" y="18427"/>
                      <a:pt x="18691" y="18331"/>
                      <a:pt x="18691" y="18228"/>
                    </a:cubicBezTo>
                    <a:lnTo>
                      <a:pt x="18691" y="11518"/>
                    </a:lnTo>
                    <a:lnTo>
                      <a:pt x="18688" y="11518"/>
                    </a:lnTo>
                    <a:close/>
                  </a:path>
                </a:pathLst>
              </a:custGeom>
              <a:solidFill>
                <a:srgbClr val="000090"/>
              </a:solidFill>
              <a:ln>
                <a:noFill/>
              </a:ln>
            </p:spPr>
            <p:txBody>
              <a:bodyPr anchorCtr="0" anchor="ctr" bIns="28575" lIns="28575" spcFirstLastPara="1" rIns="28575" wrap="square" tIns="285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4"/>
              <p:cNvSpPr txBox="1"/>
              <p:nvPr/>
            </p:nvSpPr>
            <p:spPr>
              <a:xfrm>
                <a:off x="770592" y="6809587"/>
                <a:ext cx="4606926" cy="4619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3125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4FAC"/>
                  </a:buClr>
                  <a:buSzPts val="1600"/>
                  <a:buFont typeface="Helvetica Neue"/>
                  <a:buNone/>
                </a:pPr>
                <a:r>
                  <a:rPr b="0" i="0" lang="en-US" sz="1600" u="none" cap="none" strike="noStrike">
                    <a:solidFill>
                      <a:srgbClr val="004FAC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linkedin.com/company/icipe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40" name="Google Shape;240;p4"/>
          <p:cNvSpPr txBox="1"/>
          <p:nvPr/>
        </p:nvSpPr>
        <p:spPr>
          <a:xfrm>
            <a:off x="489796" y="6121400"/>
            <a:ext cx="42063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Support </a:t>
            </a:r>
            <a:r>
              <a:rPr b="0" i="1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icipe</a:t>
            </a:r>
            <a:r>
              <a:rPr b="0" i="0" lang="en-US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b="0" i="0" lang="en-US" sz="1600" u="none" cap="none" strike="noStrike">
                <a:solidFill>
                  <a:srgbClr val="004FA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www.icipe.org/support-icipe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p4"/>
          <p:cNvPicPr preferRelativeResize="0"/>
          <p:nvPr/>
        </p:nvPicPr>
        <p:blipFill rotWithShape="1">
          <a:blip r:embed="rId5">
            <a:alphaModFix/>
          </a:blip>
          <a:srcRect b="5373" l="1831" r="1525" t="6542"/>
          <a:stretch/>
        </p:blipFill>
        <p:spPr>
          <a:xfrm>
            <a:off x="0" y="2380045"/>
            <a:ext cx="9144000" cy="161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"/>
          <p:cNvPicPr preferRelativeResize="0"/>
          <p:nvPr/>
        </p:nvPicPr>
        <p:blipFill rotWithShape="1">
          <a:blip r:embed="rId6">
            <a:alphaModFix/>
          </a:blip>
          <a:srcRect b="-8848" l="0" r="-8836" t="0"/>
          <a:stretch/>
        </p:blipFill>
        <p:spPr>
          <a:xfrm>
            <a:off x="3008300" y="2622550"/>
            <a:ext cx="2829621" cy="84887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3" name="Google Shape;243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983275" y="2622550"/>
            <a:ext cx="2880625" cy="84888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4" name="Google Shape;244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020600" y="3584975"/>
            <a:ext cx="2817324" cy="84887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5" name="Google Shape;245;p4"/>
          <p:cNvSpPr txBox="1"/>
          <p:nvPr/>
        </p:nvSpPr>
        <p:spPr>
          <a:xfrm>
            <a:off x="6904900" y="3320100"/>
            <a:ext cx="19314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Award Number: U24HG006941</a:t>
            </a:r>
            <a:endParaRPr b="0" i="0" sz="1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6" name="Google Shape;246;p4"/>
          <p:cNvPicPr preferRelativeResize="0"/>
          <p:nvPr/>
        </p:nvPicPr>
        <p:blipFill rotWithShape="1">
          <a:blip r:embed="rId9">
            <a:alphaModFix/>
          </a:blip>
          <a:srcRect b="22386" l="2845" r="4165" t="13448"/>
          <a:stretch/>
        </p:blipFill>
        <p:spPr>
          <a:xfrm>
            <a:off x="338125" y="3584975"/>
            <a:ext cx="2524825" cy="84887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7" name="Google Shape;247;p4"/>
          <p:cNvPicPr preferRelativeResize="0"/>
          <p:nvPr/>
        </p:nvPicPr>
        <p:blipFill rotWithShape="1">
          <a:blip r:embed="rId10">
            <a:alphaModFix/>
          </a:blip>
          <a:srcRect b="18928" l="0" r="0" t="0"/>
          <a:stretch/>
        </p:blipFill>
        <p:spPr>
          <a:xfrm>
            <a:off x="338125" y="2638850"/>
            <a:ext cx="2524825" cy="84887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8" name="Google Shape;248;p4"/>
          <p:cNvPicPr preferRelativeResize="0"/>
          <p:nvPr/>
        </p:nvPicPr>
        <p:blipFill rotWithShape="1">
          <a:blip r:embed="rId11">
            <a:alphaModFix/>
          </a:blip>
          <a:srcRect b="16456" l="0" r="0" t="0"/>
          <a:stretch/>
        </p:blipFill>
        <p:spPr>
          <a:xfrm>
            <a:off x="5983275" y="3584975"/>
            <a:ext cx="2880625" cy="84887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09a360781_0_0"/>
          <p:cNvSpPr txBox="1"/>
          <p:nvPr>
            <p:ph type="title"/>
          </p:nvPr>
        </p:nvSpPr>
        <p:spPr>
          <a:xfrm>
            <a:off x="153875" y="89025"/>
            <a:ext cx="88878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3400">
                <a:latin typeface="Calibri"/>
                <a:ea typeface="Calibri"/>
                <a:cs typeface="Calibri"/>
                <a:sym typeface="Calibri"/>
              </a:rPr>
              <a:t>Evolution and population dynamics of arthropods</a:t>
            </a:r>
            <a:endParaRPr/>
          </a:p>
        </p:txBody>
      </p:sp>
      <p:sp>
        <p:nvSpPr>
          <p:cNvPr id="66" name="Google Shape;66;g709a360781_0_0"/>
          <p:cNvSpPr txBox="1"/>
          <p:nvPr>
            <p:ph idx="1" type="body"/>
          </p:nvPr>
        </p:nvSpPr>
        <p:spPr>
          <a:xfrm>
            <a:off x="4478950" y="949375"/>
            <a:ext cx="4562700" cy="51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Phylogeography: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Studies evolutionary and population dynamics and processes behind them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200" u="sng">
                <a:latin typeface="Calibri"/>
                <a:ea typeface="Calibri"/>
                <a:cs typeface="Calibri"/>
                <a:sym typeface="Calibri"/>
              </a:rPr>
              <a:t>Population dynamics: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migration, range separation, gene flow, population size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Calibri"/>
              <a:buChar char="➔"/>
            </a:pP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biotic factors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predation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➔"/>
            </a:pP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abiotic factors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climate oscillation</a:t>
            </a:r>
            <a:endParaRPr b="1"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Phylogenetics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: Population structure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Understanding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population dynamics of a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rthropods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(Insects) lead to better pest and vector management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g709a36078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50" y="949425"/>
            <a:ext cx="4376600" cy="5189523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8" name="Google Shape;68;g709a360781_0_0"/>
          <p:cNvSpPr txBox="1"/>
          <p:nvPr/>
        </p:nvSpPr>
        <p:spPr>
          <a:xfrm>
            <a:off x="153875" y="6138950"/>
            <a:ext cx="18849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Maresova et al. (2019)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>
            <p:ph type="title"/>
          </p:nvPr>
        </p:nvSpPr>
        <p:spPr>
          <a:xfrm>
            <a:off x="279400" y="165100"/>
            <a:ext cx="8661400" cy="784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Background</a:t>
            </a:r>
            <a:endParaRPr>
              <a:solidFill>
                <a:srgbClr val="004FA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"/>
          <p:cNvSpPr txBox="1"/>
          <p:nvPr>
            <p:ph idx="1" type="body"/>
          </p:nvPr>
        </p:nvSpPr>
        <p:spPr>
          <a:xfrm>
            <a:off x="279400" y="1057275"/>
            <a:ext cx="8616950" cy="4891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Mitochondrial cytochrome c oxidase subunit 1 gene (</a:t>
            </a: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COI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), ~658 base-pair, is used for molecular identification of most animal phyla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2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The Consortium for the Barcode of Life (CBOL), May 2004:  </a:t>
            </a:r>
            <a:r>
              <a:rPr lang="en-US" sz="2200" u="sng">
                <a:latin typeface="Calibri"/>
                <a:ea typeface="Calibri"/>
                <a:cs typeface="Calibri"/>
                <a:sym typeface="Calibri"/>
              </a:rPr>
              <a:t>Rapid and inexpensive identification of species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using standard DNA barcodes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298550" lvl="1" marL="431639" rtl="0" algn="l">
              <a:lnSpc>
                <a:spcPct val="112000"/>
              </a:lnSpc>
              <a:spcBef>
                <a:spcPts val="2000"/>
              </a:spcBef>
              <a:spcAft>
                <a:spcPts val="0"/>
              </a:spcAft>
              <a:buSzPts val="2200"/>
              <a:buFont typeface="Calibri"/>
              <a:buChar char="●"/>
            </a:pP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International Nucleotide Sequence Database Collaborative (INSDC)</a:t>
            </a:r>
            <a:endParaRPr b="1" sz="2200">
              <a:latin typeface="Calibri"/>
              <a:ea typeface="Calibri"/>
              <a:cs typeface="Calibri"/>
              <a:sym typeface="Calibri"/>
            </a:endParaRPr>
          </a:p>
          <a:p>
            <a:pPr indent="-298550" lvl="1" marL="431639" rtl="0" algn="l">
              <a:lnSpc>
                <a:spcPct val="112000"/>
              </a:lnSpc>
              <a:spcBef>
                <a:spcPts val="2000"/>
              </a:spcBef>
              <a:spcAft>
                <a:spcPts val="0"/>
              </a:spcAft>
              <a:buSzPts val="2200"/>
              <a:buFont typeface="Calibri"/>
              <a:buChar char="●"/>
            </a:pP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Barcode of Life Database (BOLD)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2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Over 320,000 African COI arthropod sequences published in BOLD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2000"/>
              </a:lnSpc>
              <a:spcBef>
                <a:spcPts val="2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43,245 unpublished records from Kenya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 txBox="1"/>
          <p:nvPr>
            <p:ph type="title"/>
          </p:nvPr>
        </p:nvSpPr>
        <p:spPr>
          <a:xfrm>
            <a:off x="279400" y="165100"/>
            <a:ext cx="8661400" cy="784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Rationale</a:t>
            </a:r>
            <a:endParaRPr>
              <a:solidFill>
                <a:srgbClr val="004FA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"/>
          <p:cNvSpPr txBox="1"/>
          <p:nvPr>
            <p:ph idx="1" type="body"/>
          </p:nvPr>
        </p:nvSpPr>
        <p:spPr>
          <a:xfrm>
            <a:off x="279400" y="1057275"/>
            <a:ext cx="8616950" cy="4891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Problem statement: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Few studies exists on African insects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lack of comprehensively sampled data and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 well-developed/documented bioinformatics workflow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Objectives: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Develop a well documented bioinformatics workflow for phylogenetic and phylogeographic analysis of Insects sequences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Implement the use of COI barcode sequences retrieved from BOLD.</a:t>
            </a:r>
            <a:endParaRPr b="1"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09a360781_0_18"/>
          <p:cNvSpPr txBox="1"/>
          <p:nvPr>
            <p:ph type="title"/>
          </p:nvPr>
        </p:nvSpPr>
        <p:spPr>
          <a:xfrm>
            <a:off x="279197" y="165226"/>
            <a:ext cx="86610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Methodology</a:t>
            </a:r>
            <a:endParaRPr/>
          </a:p>
        </p:txBody>
      </p:sp>
      <p:sp>
        <p:nvSpPr>
          <p:cNvPr id="87" name="Google Shape;87;g709a360781_0_18"/>
          <p:cNvSpPr txBox="1"/>
          <p:nvPr>
            <p:ph idx="1" type="body"/>
          </p:nvPr>
        </p:nvSpPr>
        <p:spPr>
          <a:xfrm>
            <a:off x="279200" y="949425"/>
            <a:ext cx="8617800" cy="52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88" name="Google Shape;88;g709a360781_0_18"/>
          <p:cNvSpPr/>
          <p:nvPr/>
        </p:nvSpPr>
        <p:spPr>
          <a:xfrm>
            <a:off x="279200" y="949425"/>
            <a:ext cx="8617800" cy="5239800"/>
          </a:xfrm>
          <a:prstGeom prst="flowChartProcess">
            <a:avLst/>
          </a:prstGeom>
          <a:solidFill>
            <a:srgbClr val="E7E6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709a360781_0_18"/>
          <p:cNvSpPr/>
          <p:nvPr/>
        </p:nvSpPr>
        <p:spPr>
          <a:xfrm>
            <a:off x="298844" y="2417292"/>
            <a:ext cx="4007700" cy="2177100"/>
          </a:xfrm>
          <a:prstGeom prst="flowChartProcess">
            <a:avLst/>
          </a:prstGeom>
          <a:solidFill>
            <a:srgbClr val="F6B26B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800"/>
              <a:buFont typeface="Arial"/>
              <a:buAutoNum type="alphaUcPeriod"/>
            </a:pPr>
            <a:r>
              <a:rPr b="0" i="0" lang="en-US" sz="18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Data transformation:</a:t>
            </a:r>
            <a:endParaRPr sz="1800">
              <a:solidFill>
                <a:srgbClr val="274E13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BeautifulSoup4, pandas &gt; TSV</a:t>
            </a:r>
            <a:endParaRPr sz="1800">
              <a:solidFill>
                <a:srgbClr val="CC0000"/>
              </a:solidFill>
            </a:endParaRPr>
          </a:p>
          <a:p>
            <a: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800"/>
              <a:buFont typeface="Arial"/>
              <a:buAutoNum type="alphaUcPeriod"/>
            </a:pPr>
            <a:r>
              <a:rPr b="0" i="0" lang="en-US" sz="18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Data analysis, cleaning &amp; sorting: </a:t>
            </a:r>
            <a:endParaRPr b="0" i="0" sz="1800" u="none" cap="none" strike="noStrike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R tidyverse package &gt; TSV files &amp; statistics</a:t>
            </a:r>
            <a:endParaRPr b="0" i="0" sz="18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g709a360781_0_18"/>
          <p:cNvSpPr txBox="1"/>
          <p:nvPr/>
        </p:nvSpPr>
        <p:spPr>
          <a:xfrm>
            <a:off x="1157954" y="1968466"/>
            <a:ext cx="2384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2. DATA MINING</a:t>
            </a:r>
            <a:endParaRPr b="0" i="0" sz="18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709a360781_0_18"/>
          <p:cNvSpPr/>
          <p:nvPr/>
        </p:nvSpPr>
        <p:spPr>
          <a:xfrm>
            <a:off x="4425700" y="1372375"/>
            <a:ext cx="4409400" cy="47328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800"/>
              <a:buFont typeface="Arial"/>
              <a:buAutoNum type="alphaUcPeriod"/>
            </a:pPr>
            <a:r>
              <a:rPr b="0" i="0" lang="en-US" sz="18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Data Preprocessing:</a:t>
            </a:r>
            <a:endParaRPr b="0" i="0" sz="1800" u="none" cap="none" strike="noStrike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AWK/sed/egrep &gt; FASTA</a:t>
            </a:r>
            <a:endParaRPr b="0" i="0" sz="18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800"/>
              <a:buFont typeface="Arial"/>
              <a:buAutoNum type="alphaUcPeriod"/>
            </a:pPr>
            <a:r>
              <a:rPr b="0" i="0" lang="en-US" sz="18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Sequence classification</a:t>
            </a:r>
            <a:endParaRPr b="0" i="0" sz="1800" u="none" cap="none" strike="noStrike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RDP</a:t>
            </a:r>
            <a:r>
              <a:rPr lang="en-US" sz="1800">
                <a:solidFill>
                  <a:srgbClr val="CC0000"/>
                </a:solidFill>
              </a:rPr>
              <a:t>C</a:t>
            </a: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lassifier &amp; BLAST</a:t>
            </a:r>
            <a:endParaRPr b="0" i="0" sz="18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800"/>
              <a:buFont typeface="Arial"/>
              <a:buAutoNum type="alphaUcPeriod"/>
            </a:pPr>
            <a:r>
              <a:rPr b="0" i="0" lang="en-US" sz="18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Multiple Sequence Alignment MSA</a:t>
            </a:r>
            <a:endParaRPr sz="1800">
              <a:solidFill>
                <a:srgbClr val="274E13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MAFFT, PASTA, MUSCLE, OPAL T-COFFEE &gt; FASTA/Phylip/clw</a:t>
            </a:r>
            <a:endParaRPr sz="1800">
              <a:solidFill>
                <a:srgbClr val="CC0000"/>
              </a:solidFill>
            </a:endParaRPr>
          </a:p>
          <a:p>
            <a: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800"/>
              <a:buFont typeface="Arial"/>
              <a:buAutoNum type="alphaUcPeriod"/>
            </a:pPr>
            <a:r>
              <a:rPr b="0" i="0" lang="en-US" sz="18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Phylogenetic Inference:</a:t>
            </a:r>
            <a:endParaRPr sz="1800">
              <a:solidFill>
                <a:srgbClr val="274E13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FastTree &amp; RAxML &gt; Newick/PhyloXML/NEXUS</a:t>
            </a:r>
            <a:endParaRPr sz="1800">
              <a:solidFill>
                <a:srgbClr val="CC0000"/>
              </a:solidFill>
            </a:endParaRPr>
          </a:p>
          <a:p>
            <a: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800"/>
              <a:buFont typeface="Arial"/>
              <a:buAutoNum type="alphaUcPeriod"/>
            </a:pPr>
            <a:r>
              <a:rPr b="0" i="0" lang="en-US" sz="18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Population Structure:</a:t>
            </a:r>
            <a:endParaRPr sz="1800">
              <a:solidFill>
                <a:srgbClr val="274E13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0000"/>
                </a:solidFill>
              </a:rPr>
              <a:t>POP</a:t>
            </a: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ART, GENELAND, ARLEQUIN</a:t>
            </a:r>
            <a:endParaRPr sz="1800">
              <a:solidFill>
                <a:srgbClr val="CC0000"/>
              </a:solidFill>
            </a:endParaRPr>
          </a:p>
          <a:p>
            <a: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800"/>
              <a:buFont typeface="Arial"/>
              <a:buAutoNum type="alphaUcPeriod"/>
            </a:pPr>
            <a:r>
              <a:rPr b="0" i="0" lang="en-US" sz="18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Phylogeography:</a:t>
            </a:r>
            <a:endParaRPr b="0" i="0" sz="1800" u="none" cap="none" strike="noStrike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BEAST2/BASTA</a:t>
            </a:r>
            <a:endParaRPr b="0" i="0" sz="18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1800" u="none" cap="none" strike="noStrike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0" i="0" lang="en-US" sz="1800" u="none" cap="none" strike="noStrike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Others:</a:t>
            </a: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 Biopython, PGDspider</a:t>
            </a:r>
            <a:endParaRPr b="0" i="0" sz="18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709a360781_0_18"/>
          <p:cNvSpPr txBox="1"/>
          <p:nvPr/>
        </p:nvSpPr>
        <p:spPr>
          <a:xfrm>
            <a:off x="4690372" y="941768"/>
            <a:ext cx="3494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3. Bioinformatics Pipeline</a:t>
            </a:r>
            <a:endParaRPr b="0" i="0" sz="18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g709a360781_0_18"/>
          <p:cNvSpPr/>
          <p:nvPr/>
        </p:nvSpPr>
        <p:spPr>
          <a:xfrm>
            <a:off x="393200" y="1378600"/>
            <a:ext cx="3913200" cy="6240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BOLD Public Data API</a:t>
            </a:r>
            <a:endParaRPr b="0" i="0" sz="18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wget &gt; XML</a:t>
            </a:r>
            <a:endParaRPr b="0" i="0" sz="18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g709a360781_0_18"/>
          <p:cNvSpPr txBox="1"/>
          <p:nvPr/>
        </p:nvSpPr>
        <p:spPr>
          <a:xfrm>
            <a:off x="906811" y="931198"/>
            <a:ext cx="30261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800"/>
              <a:buFont typeface="Arial"/>
              <a:buAutoNum type="arabicPeriod"/>
            </a:pPr>
            <a:r>
              <a:rPr b="0" i="0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DATA RETRIEVAL</a:t>
            </a:r>
            <a:endParaRPr b="0" i="0" sz="18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g709a360781_0_18"/>
          <p:cNvPicPr preferRelativeResize="0"/>
          <p:nvPr/>
        </p:nvPicPr>
        <p:blipFill rotWithShape="1">
          <a:blip r:embed="rId3">
            <a:alphaModFix/>
          </a:blip>
          <a:srcRect b="29917" l="7137" r="8288" t="27556"/>
          <a:stretch/>
        </p:blipFill>
        <p:spPr>
          <a:xfrm>
            <a:off x="1019975" y="4704299"/>
            <a:ext cx="1517200" cy="440750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6" name="Google Shape;96;g709a360781_0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4999" y="5259741"/>
            <a:ext cx="838700" cy="651210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7" name="Google Shape;97;g709a360781_0_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22450" y="5272150"/>
            <a:ext cx="838700" cy="784200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8" name="Google Shape;98;g709a360781_0_18"/>
          <p:cNvPicPr preferRelativeResize="0"/>
          <p:nvPr/>
        </p:nvPicPr>
        <p:blipFill rotWithShape="1">
          <a:blip r:embed="rId6">
            <a:alphaModFix/>
          </a:blip>
          <a:srcRect b="24004" l="11639" r="9170" t="18265"/>
          <a:stretch/>
        </p:blipFill>
        <p:spPr>
          <a:xfrm>
            <a:off x="2660850" y="4704300"/>
            <a:ext cx="1517200" cy="550250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9" name="Google Shape;99;g709a360781_0_18"/>
          <p:cNvPicPr preferRelativeResize="0"/>
          <p:nvPr/>
        </p:nvPicPr>
        <p:blipFill rotWithShape="1">
          <a:blip r:embed="rId7">
            <a:alphaModFix/>
          </a:blip>
          <a:srcRect b="5580" l="12414" r="9509" t="0"/>
          <a:stretch/>
        </p:blipFill>
        <p:spPr>
          <a:xfrm>
            <a:off x="2673475" y="5374550"/>
            <a:ext cx="1517200" cy="684900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0ada7b0cf_0_6"/>
          <p:cNvSpPr txBox="1"/>
          <p:nvPr>
            <p:ph type="title"/>
          </p:nvPr>
        </p:nvSpPr>
        <p:spPr>
          <a:xfrm>
            <a:off x="279197" y="165226"/>
            <a:ext cx="86610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Results: data</a:t>
            </a:r>
            <a:endParaRPr/>
          </a:p>
        </p:txBody>
      </p:sp>
      <p:sp>
        <p:nvSpPr>
          <p:cNvPr id="106" name="Google Shape;106;g70ada7b0cf_0_6"/>
          <p:cNvSpPr txBox="1"/>
          <p:nvPr>
            <p:ph idx="1" type="body"/>
          </p:nvPr>
        </p:nvSpPr>
        <p:spPr>
          <a:xfrm>
            <a:off x="279200" y="1057200"/>
            <a:ext cx="8617800" cy="50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200">
                <a:highlight>
                  <a:schemeClr val="lt1"/>
                </a:highlight>
              </a:rPr>
              <a:t>323,034 “arthropod” COI sequences from Africa, 81,328 are from East Africa, 76.3% are arthropoda, 60% are Insecta</a:t>
            </a:r>
            <a:endParaRPr sz="22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t/>
            </a:r>
            <a:endParaRPr sz="2200">
              <a:highlight>
                <a:schemeClr val="lt1"/>
              </a:highlight>
            </a:endParaRPr>
          </a:p>
        </p:txBody>
      </p:sp>
      <p:pic>
        <p:nvPicPr>
          <p:cNvPr id="107" name="Google Shape;107;g70ada7b0cf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260" y="1884800"/>
            <a:ext cx="3993950" cy="3728209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miter lim="8000"/>
            <a:headEnd len="sm" w="sm" type="none"/>
            <a:tailEnd len="sm" w="sm" type="none"/>
          </a:ln>
        </p:spPr>
      </p:pic>
      <p:graphicFrame>
        <p:nvGraphicFramePr>
          <p:cNvPr id="108" name="Google Shape;108;g70ada7b0cf_0_6"/>
          <p:cNvGraphicFramePr/>
          <p:nvPr/>
        </p:nvGraphicFramePr>
        <p:xfrm>
          <a:off x="4183691" y="1884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{9558B2AD-5055-4CBB-83BF-072CA338FE51}</a:tableStyleId>
              </a:tblPr>
              <a:tblGrid>
                <a:gridCol w="3923050"/>
                <a:gridCol w="946000"/>
              </a:tblGrid>
              <a:tr h="327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Class Insecta orders</a:t>
                      </a:r>
                      <a:endParaRPr b="1"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Frequency</a:t>
                      </a:r>
                      <a:endParaRPr b="1"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27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Lepidoptera (80 families)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76275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7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Diptera (61 families)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48137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7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Hymenoptera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40902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7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Coleoptera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12323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7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Hemiptera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8116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7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Orthoptera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1890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7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Odonata	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1571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58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Psocodea, Blattodea, Mantodea, Trichoptera, Thysanoptera, Neuroptera, Ephemeroptera, Ephemeroptera, Dermaptera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3557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22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Embioptera, Phasmatodea, Plecoptera, Strepsiptera, Mecoptera, Zygentoma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69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7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Undefined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434343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</a:t>
                      </a:r>
                      <a:endParaRPr sz="1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25400" marB="25400" marR="11885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b12153183_0_2"/>
          <p:cNvSpPr txBox="1"/>
          <p:nvPr>
            <p:ph type="title"/>
          </p:nvPr>
        </p:nvSpPr>
        <p:spPr>
          <a:xfrm>
            <a:off x="279197" y="165226"/>
            <a:ext cx="86610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400">
                <a:latin typeface="Calibri"/>
                <a:ea typeface="Calibri"/>
                <a:cs typeface="Calibri"/>
                <a:sym typeface="Calibri"/>
              </a:rPr>
              <a:t>Data </a:t>
            </a:r>
            <a:r>
              <a:rPr lang="en-US" sz="3400">
                <a:latin typeface="Calibri"/>
                <a:ea typeface="Calibri"/>
                <a:cs typeface="Calibri"/>
                <a:sym typeface="Calibri"/>
              </a:rPr>
              <a:t>Retrieval</a:t>
            </a:r>
            <a:r>
              <a:rPr lang="en-US" sz="3400">
                <a:latin typeface="Calibri"/>
                <a:ea typeface="Calibri"/>
                <a:cs typeface="Calibri"/>
                <a:sym typeface="Calibri"/>
              </a:rPr>
              <a:t>, Transformation and sorting</a:t>
            </a:r>
            <a:endParaRPr sz="3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g6b12153183_0_2"/>
          <p:cNvSpPr txBox="1"/>
          <p:nvPr>
            <p:ph idx="1" type="body"/>
          </p:nvPr>
        </p:nvSpPr>
        <p:spPr>
          <a:xfrm>
            <a:off x="4480125" y="909025"/>
            <a:ext cx="4416600" cy="15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lang="en-US" sz="2200">
                <a:highlight>
                  <a:schemeClr val="lt1"/>
                </a:highlight>
              </a:rPr>
              <a:t>Data Retrieval:</a:t>
            </a:r>
            <a:endParaRPr b="1" sz="22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en-US" sz="2200">
                <a:highlight>
                  <a:schemeClr val="lt1"/>
                </a:highlight>
              </a:rPr>
              <a:t>Application Programming Interface (API) - XML files</a:t>
            </a:r>
            <a:endParaRPr sz="22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t/>
            </a:r>
            <a:endParaRPr sz="2200">
              <a:highlight>
                <a:schemeClr val="lt1"/>
              </a:highlight>
            </a:endParaRPr>
          </a:p>
        </p:txBody>
      </p:sp>
      <p:sp>
        <p:nvSpPr>
          <p:cNvPr id="116" name="Google Shape;116;g6b12153183_0_2"/>
          <p:cNvSpPr/>
          <p:nvPr/>
        </p:nvSpPr>
        <p:spPr>
          <a:xfrm>
            <a:off x="294750" y="909025"/>
            <a:ext cx="4185375" cy="1521950"/>
          </a:xfrm>
          <a:prstGeom prst="flowChartProcess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g6b12153183_0_2"/>
          <p:cNvPicPr preferRelativeResize="0"/>
          <p:nvPr/>
        </p:nvPicPr>
        <p:blipFill rotWithShape="1">
          <a:blip r:embed="rId3">
            <a:alphaModFix/>
          </a:blip>
          <a:srcRect b="0" l="5462" r="9582" t="12326"/>
          <a:stretch/>
        </p:blipFill>
        <p:spPr>
          <a:xfrm>
            <a:off x="294750" y="909025"/>
            <a:ext cx="1656974" cy="152195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8" name="Google Shape;118;g6b12153183_0_2"/>
          <p:cNvSpPr/>
          <p:nvPr/>
        </p:nvSpPr>
        <p:spPr>
          <a:xfrm>
            <a:off x="3215925" y="970400"/>
            <a:ext cx="1264200" cy="1374675"/>
          </a:xfrm>
          <a:prstGeom prst="flowChartInternalStorage">
            <a:avLst/>
          </a:prstGeom>
          <a:solidFill>
            <a:schemeClr val="lt2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Server/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cluster/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pc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g6b12153183_0_2"/>
          <p:cNvSpPr/>
          <p:nvPr/>
        </p:nvSpPr>
        <p:spPr>
          <a:xfrm>
            <a:off x="1936875" y="1412250"/>
            <a:ext cx="1264200" cy="7842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API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6b12153183_0_2"/>
          <p:cNvSpPr/>
          <p:nvPr/>
        </p:nvSpPr>
        <p:spPr>
          <a:xfrm>
            <a:off x="307025" y="2629400"/>
            <a:ext cx="4185300" cy="17061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6b12153183_0_2"/>
          <p:cNvSpPr/>
          <p:nvPr/>
        </p:nvSpPr>
        <p:spPr>
          <a:xfrm>
            <a:off x="368400" y="2852900"/>
            <a:ext cx="1141452" cy="1264194"/>
          </a:xfrm>
          <a:prstGeom prst="flowChartMulti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XML files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6b12153183_0_2"/>
          <p:cNvSpPr/>
          <p:nvPr/>
        </p:nvSpPr>
        <p:spPr>
          <a:xfrm>
            <a:off x="3451678" y="2895850"/>
            <a:ext cx="972162" cy="1086264"/>
          </a:xfrm>
          <a:prstGeom prst="flowChartMulti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TSV files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6b12153183_0_2"/>
          <p:cNvSpPr/>
          <p:nvPr/>
        </p:nvSpPr>
        <p:spPr>
          <a:xfrm>
            <a:off x="1586050" y="2882225"/>
            <a:ext cx="1865400" cy="108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Beautifulsoup4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6b12153183_0_2"/>
          <p:cNvSpPr txBox="1"/>
          <p:nvPr/>
        </p:nvSpPr>
        <p:spPr>
          <a:xfrm>
            <a:off x="4523500" y="2629400"/>
            <a:ext cx="4416600" cy="16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Data Transformation: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 pandas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dataframe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of 84 columns and as many rows as records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6b12153183_0_2"/>
          <p:cNvSpPr/>
          <p:nvPr/>
        </p:nvSpPr>
        <p:spPr>
          <a:xfrm>
            <a:off x="279200" y="4478150"/>
            <a:ext cx="4185300" cy="1767425"/>
          </a:xfrm>
          <a:prstGeom prst="flowChartProcess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6b12153183_0_2"/>
          <p:cNvSpPr/>
          <p:nvPr/>
        </p:nvSpPr>
        <p:spPr>
          <a:xfrm>
            <a:off x="366789" y="4748175"/>
            <a:ext cx="1120824" cy="1374678"/>
          </a:xfrm>
          <a:prstGeom prst="flowChart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Whole data set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g6b12153183_0_2"/>
          <p:cNvSpPr/>
          <p:nvPr/>
        </p:nvSpPr>
        <p:spPr>
          <a:xfrm>
            <a:off x="3394142" y="4721075"/>
            <a:ext cx="1012554" cy="1374678"/>
          </a:xfrm>
          <a:prstGeom prst="flowChartMulti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sorted Data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6b12153183_0_2"/>
          <p:cNvSpPr/>
          <p:nvPr/>
        </p:nvSpPr>
        <p:spPr>
          <a:xfrm>
            <a:off x="1559925" y="4527075"/>
            <a:ext cx="1730700" cy="1706100"/>
          </a:xfrm>
          <a:prstGeom prst="rightArrow">
            <a:avLst>
              <a:gd fmla="val 57953" name="adj1"/>
              <a:gd fmla="val 2020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Summary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analysis &amp;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Sorting by seq. length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g6b12153183_0_2"/>
          <p:cNvSpPr txBox="1"/>
          <p:nvPr/>
        </p:nvSpPr>
        <p:spPr>
          <a:xfrm>
            <a:off x="4590575" y="4566625"/>
            <a:ext cx="4306200" cy="16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g6b12153183_0_2"/>
          <p:cNvPicPr preferRelativeResize="0"/>
          <p:nvPr/>
        </p:nvPicPr>
        <p:blipFill rotWithShape="1">
          <a:blip r:embed="rId4">
            <a:alphaModFix/>
          </a:blip>
          <a:srcRect b="14512" l="21348" r="42277" t="28929"/>
          <a:stretch/>
        </p:blipFill>
        <p:spPr>
          <a:xfrm>
            <a:off x="4590574" y="4420883"/>
            <a:ext cx="2076850" cy="1816293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1" name="Google Shape;131;g6b12153183_0_2"/>
          <p:cNvPicPr preferRelativeResize="0"/>
          <p:nvPr/>
        </p:nvPicPr>
        <p:blipFill rotWithShape="1">
          <a:blip r:embed="rId5">
            <a:alphaModFix/>
          </a:blip>
          <a:srcRect b="8078" l="20405" r="43219" t="26032"/>
          <a:stretch/>
        </p:blipFill>
        <p:spPr>
          <a:xfrm>
            <a:off x="6743625" y="4117106"/>
            <a:ext cx="2076850" cy="2115993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09a360781_0_12"/>
          <p:cNvSpPr txBox="1"/>
          <p:nvPr>
            <p:ph type="title"/>
          </p:nvPr>
        </p:nvSpPr>
        <p:spPr>
          <a:xfrm>
            <a:off x="279197" y="165226"/>
            <a:ext cx="86610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400">
                <a:latin typeface="Calibri"/>
                <a:ea typeface="Calibri"/>
                <a:cs typeface="Calibri"/>
                <a:sym typeface="Calibri"/>
              </a:rPr>
              <a:t>Classification metadata</a:t>
            </a:r>
            <a:endParaRPr sz="3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g709a360781_0_12"/>
          <p:cNvSpPr txBox="1"/>
          <p:nvPr>
            <p:ph idx="1" type="body"/>
          </p:nvPr>
        </p:nvSpPr>
        <p:spPr>
          <a:xfrm>
            <a:off x="203000" y="1057200"/>
            <a:ext cx="4630500" cy="25029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African Arthropoda phylum;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11 classes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61 orders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562 families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3374 genera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9829 species</a:t>
            </a:r>
            <a:endParaRPr b="1" sz="2400">
              <a:solidFill>
                <a:srgbClr val="000000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39" name="Google Shape;139;g709a360781_0_12"/>
          <p:cNvGraphicFramePr/>
          <p:nvPr/>
        </p:nvGraphicFramePr>
        <p:xfrm>
          <a:off x="203000" y="372649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{9558B2AD-5055-4CBB-83BF-072CA338FE51}</a:tableStyleId>
              </a:tblPr>
              <a:tblGrid>
                <a:gridCol w="847300"/>
                <a:gridCol w="615225"/>
                <a:gridCol w="892375"/>
                <a:gridCol w="1171550"/>
                <a:gridCol w="1104050"/>
              </a:tblGrid>
              <a:tr h="666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/>
                        <a:t>Data set</a:t>
                      </a:r>
                      <a:endParaRPr b="1"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/>
                        <a:t>All Seqs</a:t>
                      </a:r>
                      <a:endParaRPr b="1"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/>
                        <a:t>Seq.</a:t>
                      </a:r>
                      <a:r>
                        <a:rPr b="1" lang="en-US" sz="1400" u="none" cap="none" strike="noStrike"/>
                        <a:t>len over 500</a:t>
                      </a:r>
                      <a:endParaRPr b="1"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/>
                        <a:t>Species labeled (Sp)</a:t>
                      </a:r>
                      <a:endParaRPr b="1"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/>
                        <a:t>Sp labeled &amp; Seq</a:t>
                      </a:r>
                      <a:r>
                        <a:rPr b="1" lang="en-US"/>
                        <a:t>.</a:t>
                      </a:r>
                      <a:r>
                        <a:rPr b="1" lang="en-US" sz="1400" u="none" cap="none" strike="noStrike"/>
                        <a:t>le</a:t>
                      </a:r>
                      <a:r>
                        <a:rPr b="1" lang="en-US"/>
                        <a:t>n</a:t>
                      </a:r>
                      <a:r>
                        <a:rPr b="1" lang="en-US" sz="1400" u="none" cap="none" strike="noStrike"/>
                        <a:t> over 500</a:t>
                      </a:r>
                      <a:endParaRPr b="1"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0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All Diptera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48137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47507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6629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6125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BS = 0.70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11337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10957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5124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4802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BS = 0.95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9244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8883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4785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4479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BS = 1.00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8049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7717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4407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4122</a:t>
                      </a:r>
                      <a:endParaRPr sz="1400" u="none" cap="none" strike="noStrike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0" name="Google Shape;140;g709a360781_0_12"/>
          <p:cNvSpPr txBox="1"/>
          <p:nvPr/>
        </p:nvSpPr>
        <p:spPr>
          <a:xfrm>
            <a:off x="4922500" y="1057200"/>
            <a:ext cx="3941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Ribosomal Database Project (RDP) classifier</a:t>
            </a:r>
            <a:r>
              <a:rPr b="1" lang="en-US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:</a:t>
            </a:r>
            <a:endParaRPr b="1" sz="24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g709a360781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500" y="1778525"/>
            <a:ext cx="4145300" cy="4199181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" name="Google Shape;142;g709a360781_0_12"/>
          <p:cNvSpPr txBox="1"/>
          <p:nvPr/>
        </p:nvSpPr>
        <p:spPr>
          <a:xfrm>
            <a:off x="4958800" y="5978125"/>
            <a:ext cx="37434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Porter and Hajibabaei (2018)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0a0469f1d_0_0"/>
          <p:cNvSpPr/>
          <p:nvPr/>
        </p:nvSpPr>
        <p:spPr>
          <a:xfrm>
            <a:off x="298850" y="4081950"/>
            <a:ext cx="4086800" cy="2106150"/>
          </a:xfrm>
          <a:prstGeom prst="flowChartProcess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70a0469f1d_0_0"/>
          <p:cNvSpPr/>
          <p:nvPr/>
        </p:nvSpPr>
        <p:spPr>
          <a:xfrm>
            <a:off x="298850" y="971150"/>
            <a:ext cx="4086800" cy="2803000"/>
          </a:xfrm>
          <a:prstGeom prst="flowChartProcess">
            <a:avLst/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70a0469f1d_0_0"/>
          <p:cNvSpPr txBox="1"/>
          <p:nvPr>
            <p:ph type="title"/>
          </p:nvPr>
        </p:nvSpPr>
        <p:spPr>
          <a:xfrm>
            <a:off x="279197" y="165226"/>
            <a:ext cx="86610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Results: workflow</a:t>
            </a:r>
            <a:endParaRPr/>
          </a:p>
        </p:txBody>
      </p:sp>
      <p:sp>
        <p:nvSpPr>
          <p:cNvPr id="151" name="Google Shape;151;g70a0469f1d_0_0"/>
          <p:cNvSpPr txBox="1"/>
          <p:nvPr>
            <p:ph idx="1" type="body"/>
          </p:nvPr>
        </p:nvSpPr>
        <p:spPr>
          <a:xfrm>
            <a:off x="4492900" y="983725"/>
            <a:ext cx="4374600" cy="52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MSA: </a:t>
            </a:r>
            <a:endParaRPr b="1"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PASTA - </a:t>
            </a:r>
            <a:r>
              <a:rPr lang="en-US" sz="2200">
                <a:solidFill>
                  <a:srgbClr val="24292E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Practical Alignment using Sate and TrAnsitivity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n-US" sz="2200">
                <a:latin typeface="Calibri"/>
                <a:ea typeface="Calibri"/>
                <a:cs typeface="Calibri"/>
                <a:sym typeface="Calibri"/>
              </a:rPr>
              <a:t>Phylogenetics:</a:t>
            </a:r>
            <a:endParaRPr b="1"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BMGE - Block Mapping and Gathering with Entropy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RAxML: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Tree inference - GTRCAT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Bootstrapping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•"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Rooting -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Evolutionary Placement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Algorithm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(EPA)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g70a0469f1d_0_0"/>
          <p:cNvSpPr/>
          <p:nvPr/>
        </p:nvSpPr>
        <p:spPr>
          <a:xfrm>
            <a:off x="1518050" y="1101800"/>
            <a:ext cx="1200600" cy="8826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Sorted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70a0469f1d_0_0"/>
          <p:cNvSpPr/>
          <p:nvPr/>
        </p:nvSpPr>
        <p:spPr>
          <a:xfrm>
            <a:off x="1671875" y="2030925"/>
            <a:ext cx="841200" cy="73707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PASTA, MAFFT,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70a0469f1d_0_0"/>
          <p:cNvSpPr/>
          <p:nvPr/>
        </p:nvSpPr>
        <p:spPr>
          <a:xfrm>
            <a:off x="339275" y="2149125"/>
            <a:ext cx="765000" cy="5598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Subset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70a0469f1d_0_0"/>
          <p:cNvSpPr/>
          <p:nvPr/>
        </p:nvSpPr>
        <p:spPr>
          <a:xfrm>
            <a:off x="3113575" y="2208200"/>
            <a:ext cx="1200600" cy="5598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Clean non- homologs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70a0469f1d_0_0"/>
          <p:cNvSpPr/>
          <p:nvPr/>
        </p:nvSpPr>
        <p:spPr>
          <a:xfrm>
            <a:off x="1180475" y="2338850"/>
            <a:ext cx="491400" cy="3078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70a0469f1d_0_0"/>
          <p:cNvSpPr/>
          <p:nvPr/>
        </p:nvSpPr>
        <p:spPr>
          <a:xfrm>
            <a:off x="2567625" y="2334200"/>
            <a:ext cx="4914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70a0469f1d_0_0"/>
          <p:cNvSpPr/>
          <p:nvPr/>
        </p:nvSpPr>
        <p:spPr>
          <a:xfrm>
            <a:off x="1535150" y="3231475"/>
            <a:ext cx="998400" cy="5037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MUSCLE (refine)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70a0469f1d_0_0"/>
          <p:cNvSpPr/>
          <p:nvPr/>
        </p:nvSpPr>
        <p:spPr>
          <a:xfrm>
            <a:off x="1903700" y="2845838"/>
            <a:ext cx="345300" cy="307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70a0469f1d_0_0"/>
          <p:cNvSpPr/>
          <p:nvPr/>
        </p:nvSpPr>
        <p:spPr>
          <a:xfrm>
            <a:off x="3200650" y="3231425"/>
            <a:ext cx="1113600" cy="5037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Trimming: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658 region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70a0469f1d_0_0"/>
          <p:cNvSpPr/>
          <p:nvPr/>
        </p:nvSpPr>
        <p:spPr>
          <a:xfrm>
            <a:off x="3541225" y="2845813"/>
            <a:ext cx="345300" cy="307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70a0469f1d_0_0"/>
          <p:cNvSpPr/>
          <p:nvPr/>
        </p:nvSpPr>
        <p:spPr>
          <a:xfrm>
            <a:off x="2642450" y="3329375"/>
            <a:ext cx="491400" cy="307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70a0469f1d_0_0"/>
          <p:cNvSpPr/>
          <p:nvPr/>
        </p:nvSpPr>
        <p:spPr>
          <a:xfrm>
            <a:off x="3239575" y="4129400"/>
            <a:ext cx="998400" cy="4191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BMGE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70a0469f1d_0_0"/>
          <p:cNvSpPr/>
          <p:nvPr/>
        </p:nvSpPr>
        <p:spPr>
          <a:xfrm>
            <a:off x="3541225" y="3774150"/>
            <a:ext cx="345300" cy="307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70a0469f1d_0_0"/>
          <p:cNvSpPr/>
          <p:nvPr/>
        </p:nvSpPr>
        <p:spPr>
          <a:xfrm>
            <a:off x="1642550" y="4138863"/>
            <a:ext cx="1172400" cy="4191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RAxML tree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70a0469f1d_0_0"/>
          <p:cNvSpPr/>
          <p:nvPr/>
        </p:nvSpPr>
        <p:spPr>
          <a:xfrm>
            <a:off x="3239600" y="4911100"/>
            <a:ext cx="998400" cy="4191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FastTree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70a0469f1d_0_0"/>
          <p:cNvSpPr/>
          <p:nvPr/>
        </p:nvSpPr>
        <p:spPr>
          <a:xfrm>
            <a:off x="1594250" y="4922675"/>
            <a:ext cx="1231700" cy="4191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RAxML (BS)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70a0469f1d_0_0"/>
          <p:cNvSpPr/>
          <p:nvPr/>
        </p:nvSpPr>
        <p:spPr>
          <a:xfrm>
            <a:off x="1951900" y="5692800"/>
            <a:ext cx="1468100" cy="4191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RAxML (EPA)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70a0469f1d_0_0"/>
          <p:cNvSpPr/>
          <p:nvPr/>
        </p:nvSpPr>
        <p:spPr>
          <a:xfrm>
            <a:off x="2056100" y="4586425"/>
            <a:ext cx="345300" cy="307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70a0469f1d_0_0"/>
          <p:cNvSpPr/>
          <p:nvPr/>
        </p:nvSpPr>
        <p:spPr>
          <a:xfrm>
            <a:off x="3541225" y="4571663"/>
            <a:ext cx="345300" cy="307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70a0469f1d_0_0"/>
          <p:cNvSpPr/>
          <p:nvPr/>
        </p:nvSpPr>
        <p:spPr>
          <a:xfrm>
            <a:off x="2208500" y="5384988"/>
            <a:ext cx="345300" cy="307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70a0469f1d_0_0"/>
          <p:cNvSpPr/>
          <p:nvPr/>
        </p:nvSpPr>
        <p:spPr>
          <a:xfrm>
            <a:off x="2912925" y="4170800"/>
            <a:ext cx="239700" cy="3078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70a0469f1d_0_0"/>
          <p:cNvSpPr/>
          <p:nvPr/>
        </p:nvSpPr>
        <p:spPr>
          <a:xfrm>
            <a:off x="2912925" y="5012225"/>
            <a:ext cx="239700" cy="3078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70a0469f1d_0_0"/>
          <p:cNvSpPr txBox="1"/>
          <p:nvPr/>
        </p:nvSpPr>
        <p:spPr>
          <a:xfrm>
            <a:off x="457450" y="1148450"/>
            <a:ext cx="76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MSA</a:t>
            </a:r>
            <a:endParaRPr b="1" i="0" sz="18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70a0469f1d_0_0"/>
          <p:cNvSpPr txBox="1"/>
          <p:nvPr/>
        </p:nvSpPr>
        <p:spPr>
          <a:xfrm>
            <a:off x="353275" y="4138875"/>
            <a:ext cx="12798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Phylogenetics</a:t>
            </a:r>
            <a:endParaRPr b="1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70a0469f1d_0_0"/>
          <p:cNvSpPr/>
          <p:nvPr/>
        </p:nvSpPr>
        <p:spPr>
          <a:xfrm>
            <a:off x="392150" y="3022988"/>
            <a:ext cx="1066925" cy="674213"/>
          </a:xfrm>
          <a:prstGeom prst="flowChartProcess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SuiteMSA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Jalview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70a0469f1d_0_0"/>
          <p:cNvSpPr/>
          <p:nvPr/>
        </p:nvSpPr>
        <p:spPr>
          <a:xfrm>
            <a:off x="392150" y="5449850"/>
            <a:ext cx="1468100" cy="634475"/>
          </a:xfrm>
          <a:prstGeom prst="flowChartProcess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Archaeopteryx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Dendroscope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Figtree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70a0469f1d_0_0"/>
          <p:cNvSpPr txBox="1"/>
          <p:nvPr/>
        </p:nvSpPr>
        <p:spPr>
          <a:xfrm>
            <a:off x="429475" y="2768000"/>
            <a:ext cx="998400" cy="2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Visualise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70a0469f1d_0_0"/>
          <p:cNvSpPr txBox="1"/>
          <p:nvPr/>
        </p:nvSpPr>
        <p:spPr>
          <a:xfrm>
            <a:off x="455150" y="5190750"/>
            <a:ext cx="998400" cy="2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Visualise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2016-06-29T09:02:47Z</dcterms:created>
  <dc:creator>Mwashi, Brian Kiberenge</dc:creator>
</cp:coreProperties>
</file>